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59" r:id="rId3"/>
    <p:sldId id="414" r:id="rId4"/>
    <p:sldId id="261" r:id="rId5"/>
    <p:sldId id="260" r:id="rId6"/>
    <p:sldId id="262" r:id="rId7"/>
    <p:sldId id="434" r:id="rId8"/>
    <p:sldId id="263" r:id="rId9"/>
    <p:sldId id="264" r:id="rId10"/>
    <p:sldId id="265" r:id="rId11"/>
    <p:sldId id="266" r:id="rId12"/>
    <p:sldId id="267" r:id="rId13"/>
    <p:sldId id="268" r:id="rId14"/>
    <p:sldId id="269" r:id="rId15"/>
    <p:sldId id="270" r:id="rId16"/>
    <p:sldId id="273" r:id="rId17"/>
    <p:sldId id="435" r:id="rId18"/>
    <p:sldId id="277" r:id="rId19"/>
    <p:sldId id="279" r:id="rId20"/>
    <p:sldId id="275" r:id="rId21"/>
    <p:sldId id="276" r:id="rId22"/>
    <p:sldId id="321" r:id="rId23"/>
    <p:sldId id="423" r:id="rId24"/>
    <p:sldId id="326" r:id="rId25"/>
    <p:sldId id="322" r:id="rId26"/>
    <p:sldId id="323" r:id="rId27"/>
    <p:sldId id="324" r:id="rId28"/>
    <p:sldId id="325" r:id="rId29"/>
    <p:sldId id="415" r:id="rId30"/>
    <p:sldId id="416" r:id="rId31"/>
    <p:sldId id="417" r:id="rId32"/>
    <p:sldId id="418" r:id="rId33"/>
    <p:sldId id="419" r:id="rId34"/>
    <p:sldId id="420" r:id="rId35"/>
    <p:sldId id="327" r:id="rId36"/>
    <p:sldId id="350" r:id="rId37"/>
    <p:sldId id="328" r:id="rId38"/>
    <p:sldId id="329" r:id="rId39"/>
    <p:sldId id="330" r:id="rId40"/>
    <p:sldId id="333" r:id="rId41"/>
    <p:sldId id="331" r:id="rId42"/>
    <p:sldId id="332" r:id="rId43"/>
    <p:sldId id="334" r:id="rId44"/>
    <p:sldId id="335" r:id="rId45"/>
    <p:sldId id="351"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426" r:id="rId61"/>
    <p:sldId id="428" r:id="rId62"/>
    <p:sldId id="429" r:id="rId63"/>
    <p:sldId id="430" r:id="rId64"/>
    <p:sldId id="431" r:id="rId65"/>
    <p:sldId id="352" r:id="rId66"/>
    <p:sldId id="353" r:id="rId67"/>
    <p:sldId id="354" r:id="rId68"/>
    <p:sldId id="355" r:id="rId69"/>
    <p:sldId id="358" r:id="rId70"/>
    <p:sldId id="359" r:id="rId71"/>
    <p:sldId id="357" r:id="rId72"/>
    <p:sldId id="360" r:id="rId73"/>
    <p:sldId id="361" r:id="rId74"/>
    <p:sldId id="362" r:id="rId75"/>
    <p:sldId id="422" r:id="rId76"/>
    <p:sldId id="424" r:id="rId77"/>
    <p:sldId id="280" r:id="rId78"/>
    <p:sldId id="437" r:id="rId79"/>
    <p:sldId id="281" r:id="rId80"/>
    <p:sldId id="438" r:id="rId81"/>
    <p:sldId id="439" r:id="rId82"/>
    <p:sldId id="440" r:id="rId83"/>
    <p:sldId id="441" r:id="rId84"/>
    <p:sldId id="442" r:id="rId85"/>
    <p:sldId id="443" r:id="rId86"/>
    <p:sldId id="288" r:id="rId87"/>
    <p:sldId id="289" r:id="rId88"/>
    <p:sldId id="290" r:id="rId89"/>
    <p:sldId id="291" r:id="rId90"/>
    <p:sldId id="292" r:id="rId91"/>
    <p:sldId id="293" r:id="rId92"/>
    <p:sldId id="294" r:id="rId93"/>
    <p:sldId id="295" r:id="rId94"/>
    <p:sldId id="296" r:id="rId95"/>
    <p:sldId id="297" r:id="rId96"/>
    <p:sldId id="304" r:id="rId97"/>
    <p:sldId id="298" r:id="rId98"/>
    <p:sldId id="299" r:id="rId99"/>
    <p:sldId id="300" r:id="rId100"/>
    <p:sldId id="301" r:id="rId101"/>
    <p:sldId id="302" r:id="rId102"/>
    <p:sldId id="303" r:id="rId103"/>
    <p:sldId id="305" r:id="rId104"/>
    <p:sldId id="307" r:id="rId105"/>
    <p:sldId id="308" r:id="rId106"/>
    <p:sldId id="320" r:id="rId107"/>
    <p:sldId id="312" r:id="rId108"/>
    <p:sldId id="313" r:id="rId109"/>
    <p:sldId id="314" r:id="rId110"/>
    <p:sldId id="315" r:id="rId111"/>
    <p:sldId id="316" r:id="rId112"/>
    <p:sldId id="317" r:id="rId113"/>
    <p:sldId id="318" r:id="rId114"/>
    <p:sldId id="319" r:id="rId115"/>
    <p:sldId id="363" r:id="rId116"/>
    <p:sldId id="364" r:id="rId117"/>
    <p:sldId id="365" r:id="rId118"/>
    <p:sldId id="366" r:id="rId119"/>
    <p:sldId id="367" r:id="rId120"/>
    <p:sldId id="368" r:id="rId121"/>
    <p:sldId id="369" r:id="rId122"/>
    <p:sldId id="370" r:id="rId123"/>
    <p:sldId id="371" r:id="rId124"/>
    <p:sldId id="372" r:id="rId125"/>
    <p:sldId id="373" r:id="rId126"/>
    <p:sldId id="444" r:id="rId127"/>
    <p:sldId id="445" r:id="rId128"/>
    <p:sldId id="446" r:id="rId129"/>
    <p:sldId id="447" r:id="rId130"/>
    <p:sldId id="448" r:id="rId131"/>
    <p:sldId id="449" r:id="rId132"/>
    <p:sldId id="450" r:id="rId133"/>
    <p:sldId id="451" r:id="rId134"/>
    <p:sldId id="452" r:id="rId135"/>
    <p:sldId id="453" r:id="rId136"/>
    <p:sldId id="454" r:id="rId137"/>
    <p:sldId id="455" r:id="rId138"/>
    <p:sldId id="456" r:id="rId139"/>
    <p:sldId id="457" r:id="rId140"/>
    <p:sldId id="458"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87" r:id="rId155"/>
    <p:sldId id="388" r:id="rId156"/>
    <p:sldId id="389" r:id="rId157"/>
    <p:sldId id="390" r:id="rId158"/>
    <p:sldId id="391" r:id="rId159"/>
    <p:sldId id="392" r:id="rId160"/>
    <p:sldId id="394" r:id="rId161"/>
    <p:sldId id="395" r:id="rId162"/>
    <p:sldId id="421" r:id="rId163"/>
    <p:sldId id="396" r:id="rId164"/>
    <p:sldId id="397" r:id="rId165"/>
    <p:sldId id="398" r:id="rId166"/>
    <p:sldId id="399" r:id="rId167"/>
    <p:sldId id="400" r:id="rId168"/>
    <p:sldId id="401" r:id="rId169"/>
    <p:sldId id="402" r:id="rId170"/>
    <p:sldId id="403" r:id="rId171"/>
    <p:sldId id="406" r:id="rId172"/>
    <p:sldId id="407" r:id="rId173"/>
    <p:sldId id="408" r:id="rId174"/>
    <p:sldId id="409" r:id="rId175"/>
    <p:sldId id="410" r:id="rId176"/>
    <p:sldId id="411" r:id="rId177"/>
    <p:sldId id="412" r:id="rId178"/>
    <p:sldId id="413" r:id="rId179"/>
    <p:sldId id="432" r:id="rId180"/>
    <p:sldId id="436"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03"/>
    <p:restoredTop sz="94679"/>
  </p:normalViewPr>
  <p:slideViewPr>
    <p:cSldViewPr snapToGrid="0" snapToObjects="1">
      <p:cViewPr varScale="1">
        <p:scale>
          <a:sx n="158" d="100"/>
          <a:sy n="158"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3A76-956F-9043-B94F-939E910AA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3D77F-9501-4F4F-8DEF-A3FF376D3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5D6B1C-851F-9B45-9397-99986C237CE5}"/>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7EAB2F6E-413C-5241-B57A-097CF23B7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F6D4B-9907-3741-B0ED-F08C91F331C7}"/>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161673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E501-4284-7241-9C5F-B00361428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EBB7A-EFAD-CE41-A324-D39BCAE245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22C67-988F-9D4C-93E6-07425DD97517}"/>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73279EC8-F211-2C40-B077-9EF7D9518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D77A7-C6F0-A944-AB0B-0A49EAD822B8}"/>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237451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C3A60-CBC7-9743-BED1-818D25D0CE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412D31-BF40-3E4E-9A22-24067B09A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E2DF1-4DE8-3B44-9865-45B52E058640}"/>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3F5E9852-90C0-EA48-B821-080184071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06FCB-7E91-B246-B0BC-E6527C123AE2}"/>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378745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D2D5-54B9-5F49-B0A3-0C7250AD2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AC9F9-38AF-BF40-9C1D-89C409308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DEC1A-1E40-DC4E-9EC8-A54FF2F25372}"/>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D0F58BD1-AB88-C045-99FB-B747445F6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CC6F8-FF29-3846-8FDE-593E830FB24A}"/>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367275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18F5-9A49-444A-BFBA-4D50D76E0A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492D6-F317-F446-ABF0-CCD046F34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F8D30-66B4-434E-9E90-00DC8D274AC6}"/>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EFECA1B1-AC47-DA45-9CAF-5D8ACD72C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1A3D3-C293-4A43-819F-330C2ECD0A9A}"/>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32582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9551-C5A3-9E4C-AE80-A63CDBCB8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9F427-2B32-314E-955B-92C77ACD8B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AA0AB-166A-F34B-9A97-4DE226C873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06F302-F4F7-3D4B-83D2-25933FCF3E1F}"/>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6" name="Footer Placeholder 5">
            <a:extLst>
              <a:ext uri="{FF2B5EF4-FFF2-40B4-BE49-F238E27FC236}">
                <a16:creationId xmlns:a16="http://schemas.microsoft.com/office/drawing/2014/main" id="{F29A7E81-A5FD-EC4A-9F64-E7F76DE53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6105B-A5D9-D841-AF43-3DE121E53A1A}"/>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270272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6C57E-6C47-774E-AD2B-2DA7D5E32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89929E-82B1-144C-A679-50D848A29A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82D6F-BD96-7C4E-9DA1-1C920A7F2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B8F00-8D0C-814B-ACD1-29FC3816C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53FDA-0553-0143-819A-33D67F2E34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E5080-E85F-9048-856C-0902E4723A1D}"/>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8" name="Footer Placeholder 7">
            <a:extLst>
              <a:ext uri="{FF2B5EF4-FFF2-40B4-BE49-F238E27FC236}">
                <a16:creationId xmlns:a16="http://schemas.microsoft.com/office/drawing/2014/main" id="{E726EC05-E899-5F42-A153-76EF132207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9BD9DD-BDAB-204B-8EE7-8F34196883E5}"/>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1159669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051E7-51D1-2948-A0A7-B4B1B253E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ACA9C-35C2-0945-B95B-1B5A93E57C90}"/>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4" name="Footer Placeholder 3">
            <a:extLst>
              <a:ext uri="{FF2B5EF4-FFF2-40B4-BE49-F238E27FC236}">
                <a16:creationId xmlns:a16="http://schemas.microsoft.com/office/drawing/2014/main" id="{EABECBB5-975A-D14D-B245-33CA45B9D2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69A31A-39D6-B446-BE71-82EF469FB4E2}"/>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215661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06F5E-D476-9F47-B192-38267D307729}"/>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3" name="Footer Placeholder 2">
            <a:extLst>
              <a:ext uri="{FF2B5EF4-FFF2-40B4-BE49-F238E27FC236}">
                <a16:creationId xmlns:a16="http://schemas.microsoft.com/office/drawing/2014/main" id="{B3A6AAC6-014F-E74D-BA55-FA709DF17A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D1E41B-F291-F447-AC86-B0FB590AC22F}"/>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420157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EB92-1BB1-AC45-817B-49224EA6C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BF7B65-F5FB-AC46-9673-AFE9037E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AB8C39-6D01-034D-9850-F88CC257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06007-C9EF-DB43-AD88-0239410AA386}"/>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6" name="Footer Placeholder 5">
            <a:extLst>
              <a:ext uri="{FF2B5EF4-FFF2-40B4-BE49-F238E27FC236}">
                <a16:creationId xmlns:a16="http://schemas.microsoft.com/office/drawing/2014/main" id="{FE6F4089-E01C-8445-B375-F930D530F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2AA5F-F7F6-AB42-9A57-B588C3F4BB4A}"/>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403067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4FEF-BD81-C849-965E-DC50F4EEB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08EFDD-C070-E54B-BA45-4C2BD0FE1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BA48D6-9D11-474E-8E91-05293A8B9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7B018E-D441-664B-826A-72B534EB5C5A}"/>
              </a:ext>
            </a:extLst>
          </p:cNvPr>
          <p:cNvSpPr>
            <a:spLocks noGrp="1"/>
          </p:cNvSpPr>
          <p:nvPr>
            <p:ph type="dt" sz="half" idx="10"/>
          </p:nvPr>
        </p:nvSpPr>
        <p:spPr/>
        <p:txBody>
          <a:bodyPr/>
          <a:lstStyle/>
          <a:p>
            <a:fld id="{6BCCCF7F-4E10-314F-8E41-2FB0F4F14924}" type="datetimeFigureOut">
              <a:rPr lang="en-US" smtClean="0"/>
              <a:t>6/5/21</a:t>
            </a:fld>
            <a:endParaRPr lang="en-US"/>
          </a:p>
        </p:txBody>
      </p:sp>
      <p:sp>
        <p:nvSpPr>
          <p:cNvPr id="6" name="Footer Placeholder 5">
            <a:extLst>
              <a:ext uri="{FF2B5EF4-FFF2-40B4-BE49-F238E27FC236}">
                <a16:creationId xmlns:a16="http://schemas.microsoft.com/office/drawing/2014/main" id="{28148732-C359-3844-B5C1-D3CD06A42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B6F98-A7A8-3440-9EE5-82E6FCA74C1B}"/>
              </a:ext>
            </a:extLst>
          </p:cNvPr>
          <p:cNvSpPr>
            <a:spLocks noGrp="1"/>
          </p:cNvSpPr>
          <p:nvPr>
            <p:ph type="sldNum" sz="quarter" idx="12"/>
          </p:nvPr>
        </p:nvSpPr>
        <p:spPr/>
        <p:txBody>
          <a:bodyPr/>
          <a:lstStyle/>
          <a:p>
            <a:fld id="{ED1785CC-125A-164F-9C3C-2E3A6079AE42}" type="slidenum">
              <a:rPr lang="en-US" smtClean="0"/>
              <a:t>‹#›</a:t>
            </a:fld>
            <a:endParaRPr lang="en-US"/>
          </a:p>
        </p:txBody>
      </p:sp>
    </p:spTree>
    <p:extLst>
      <p:ext uri="{BB962C8B-B14F-4D97-AF65-F5344CB8AC3E}">
        <p14:creationId xmlns:p14="http://schemas.microsoft.com/office/powerpoint/2010/main" val="121474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07FF6-40C4-2143-B212-E0DB564E8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AF813F-979F-DA4D-895E-ADCE69302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D2D20-DEB9-C24A-90F5-7C988B994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CCF7F-4E10-314F-8E41-2FB0F4F14924}" type="datetimeFigureOut">
              <a:rPr lang="en-US" smtClean="0"/>
              <a:t>6/5/21</a:t>
            </a:fld>
            <a:endParaRPr lang="en-US"/>
          </a:p>
        </p:txBody>
      </p:sp>
      <p:sp>
        <p:nvSpPr>
          <p:cNvPr id="5" name="Footer Placeholder 4">
            <a:extLst>
              <a:ext uri="{FF2B5EF4-FFF2-40B4-BE49-F238E27FC236}">
                <a16:creationId xmlns:a16="http://schemas.microsoft.com/office/drawing/2014/main" id="{8A3C6353-F7C2-C94A-87E9-544976811B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52E5A-2337-4F47-AD86-226D6FEAF1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785CC-125A-164F-9C3C-2E3A6079AE42}" type="slidenum">
              <a:rPr lang="en-US" smtClean="0"/>
              <a:t>‹#›</a:t>
            </a:fld>
            <a:endParaRPr lang="en-US"/>
          </a:p>
        </p:txBody>
      </p:sp>
    </p:spTree>
    <p:extLst>
      <p:ext uri="{BB962C8B-B14F-4D97-AF65-F5344CB8AC3E}">
        <p14:creationId xmlns:p14="http://schemas.microsoft.com/office/powerpoint/2010/main" val="709175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preachingtoda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FEF250-72C9-614C-AFA1-BC11F994B61F}"/>
              </a:ext>
            </a:extLst>
          </p:cNvPr>
          <p:cNvSpPr>
            <a:spLocks noGrp="1"/>
          </p:cNvSpPr>
          <p:nvPr>
            <p:ph type="ctrTitle"/>
          </p:nvPr>
        </p:nvSpPr>
        <p:spPr>
          <a:xfrm>
            <a:off x="1184744" y="5198168"/>
            <a:ext cx="9859618" cy="642797"/>
          </a:xfrm>
        </p:spPr>
        <p:txBody>
          <a:bodyPr>
            <a:normAutofit/>
          </a:bodyPr>
          <a:lstStyle/>
          <a:p>
            <a:r>
              <a:rPr lang="en-US" sz="3600">
                <a:ln w="25400">
                  <a:solidFill>
                    <a:schemeClr val="bg2">
                      <a:lumMod val="50000"/>
                    </a:schemeClr>
                  </a:solidFill>
                </a:ln>
                <a:latin typeface="Times New Roman" panose="02020603050405020304" pitchFamily="18" charset="0"/>
              </a:rPr>
              <a:t>Prayer</a:t>
            </a:r>
          </a:p>
        </p:txBody>
      </p:sp>
      <p:sp>
        <p:nvSpPr>
          <p:cNvPr id="3" name="Subtitle 2">
            <a:extLst>
              <a:ext uri="{FF2B5EF4-FFF2-40B4-BE49-F238E27FC236}">
                <a16:creationId xmlns:a16="http://schemas.microsoft.com/office/drawing/2014/main" id="{D25CCC9E-5E57-2D47-BCA2-1AB21A6A34ED}"/>
              </a:ext>
            </a:extLst>
          </p:cNvPr>
          <p:cNvSpPr>
            <a:spLocks noGrp="1"/>
          </p:cNvSpPr>
          <p:nvPr>
            <p:ph type="subTitle" idx="1"/>
          </p:nvPr>
        </p:nvSpPr>
        <p:spPr>
          <a:xfrm>
            <a:off x="2198774" y="5928655"/>
            <a:ext cx="7831559" cy="410689"/>
          </a:xfrm>
        </p:spPr>
        <p:txBody>
          <a:bodyPr>
            <a:normAutofit/>
          </a:bodyPr>
          <a:lstStyle/>
          <a:p>
            <a:r>
              <a:rPr lang="en-US" sz="1600">
                <a:latin typeface="Times New Roman" panose="02020603050405020304" pitchFamily="18" charset="0"/>
              </a:rPr>
              <a:t>“The rawness of the soul connecting with the goodness of God.”</a:t>
            </a:r>
          </a:p>
        </p:txBody>
      </p:sp>
      <p:sp>
        <p:nvSpPr>
          <p:cNvPr id="14" name="Freeform: Shape 13">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roduction ID_5206032.mp4" descr="production ID_5206032.mp4">
            <a:hlinkClick r:id="" action="ppaction://media"/>
            <a:extLst>
              <a:ext uri="{FF2B5EF4-FFF2-40B4-BE49-F238E27FC236}">
                <a16:creationId xmlns:a16="http://schemas.microsoft.com/office/drawing/2014/main" id="{E528E133-0B4F-1047-87E9-409FFB44BC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4644" y="805516"/>
            <a:ext cx="7242712" cy="4074026"/>
          </a:xfrm>
          <a:prstGeom prst="rect">
            <a:avLst/>
          </a:prstGeom>
        </p:spPr>
      </p:pic>
    </p:spTree>
    <p:extLst>
      <p:ext uri="{BB962C8B-B14F-4D97-AF65-F5344CB8AC3E}">
        <p14:creationId xmlns:p14="http://schemas.microsoft.com/office/powerpoint/2010/main" val="132062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4216539"/>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“The prayer we know as ‘The Lord’s Prayer’ came from the Lord Jesus in direct response to His disciples’ request: ‘Lord, teach us to pray.’  It has always fascinated me that they never asked Jesus to teach them to preach.  They never asked Him to teach them to give or to witness.  Perhaps, like us, the disciples were often at a loss when it came to communicating with the Almighty.”</a:t>
            </a:r>
          </a:p>
          <a:p>
            <a:pPr lvl="0"/>
            <a:r>
              <a:rPr lang="en-US" sz="2800" dirty="0">
                <a:solidFill>
                  <a:schemeClr val="bg1"/>
                </a:solidFill>
                <a:latin typeface="Aldhabi" pitchFamily="2" charset="-78"/>
                <a:cs typeface="Aldhabi" pitchFamily="2" charset="-78"/>
              </a:rPr>
              <a:t> - David Jeremiah</a:t>
            </a:r>
          </a:p>
        </p:txBody>
      </p:sp>
    </p:spTree>
    <p:extLst>
      <p:ext uri="{BB962C8B-B14F-4D97-AF65-F5344CB8AC3E}">
        <p14:creationId xmlns:p14="http://schemas.microsoft.com/office/powerpoint/2010/main" val="27711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877353"/>
            <a:ext cx="6140449" cy="2727016"/>
          </a:xfrm>
        </p:spPr>
        <p:txBody>
          <a:bodyPr>
            <a:normAutofit/>
          </a:bodyPr>
          <a:lstStyle/>
          <a:p>
            <a:pPr marL="0" indent="0">
              <a:buNone/>
            </a:pPr>
            <a:r>
              <a:rPr lang="en-US" b="1" i="1" dirty="0">
                <a:solidFill>
                  <a:schemeClr val="bg1"/>
                </a:solidFill>
                <a:latin typeface="Aldhabi" pitchFamily="2" charset="-78"/>
                <a:cs typeface="Aldhabi" pitchFamily="2" charset="-78"/>
              </a:rPr>
              <a:t>Jesus prayed short and long prayers</a:t>
            </a:r>
            <a:r>
              <a:rPr lang="en-US" b="1" dirty="0">
                <a:solidFill>
                  <a:schemeClr val="bg1"/>
                </a:solidFill>
                <a:latin typeface="Aldhabi" pitchFamily="2" charset="-78"/>
                <a:cs typeface="Aldhabi" pitchFamily="2" charset="-78"/>
              </a:rPr>
              <a:t>.</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The Lord’s Prayer, full of wisdom, is short and can be easily memorized.  But Jesus also dedicated long periods of time to prayer.  “Jesus spent the night praying to God” (Luke 6:12).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317664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877353"/>
            <a:ext cx="6140449" cy="2727016"/>
          </a:xfrm>
        </p:spPr>
        <p:txBody>
          <a:bodyPr>
            <a:normAutofit/>
          </a:bodyPr>
          <a:lstStyle/>
          <a:p>
            <a:pPr marL="0" indent="0">
              <a:buNone/>
            </a:pPr>
            <a:r>
              <a:rPr lang="en-US" b="1" i="1" dirty="0">
                <a:solidFill>
                  <a:schemeClr val="bg1"/>
                </a:solidFill>
                <a:latin typeface="Aldhabi" pitchFamily="2" charset="-78"/>
                <a:cs typeface="Aldhabi" pitchFamily="2" charset="-78"/>
              </a:rPr>
              <a:t>Jesus taught persistence in prayer.</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“Then Jesus told His disciples a parable to show them that they should always pray and not give up” (Luke 18:1).  The parable Jesus shared is not meant to depict a pestering disciple who finally bugs God enough that He chooses to respond, but about persistence in prayer and waiting on God and His timing.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256322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909721"/>
            <a:ext cx="6140449" cy="2727016"/>
          </a:xfrm>
        </p:spPr>
        <p:txBody>
          <a:bodyPr>
            <a:normAutofit lnSpcReduction="10000"/>
          </a:bodyPr>
          <a:lstStyle/>
          <a:p>
            <a:pPr marL="0" indent="0">
              <a:buNone/>
            </a:pPr>
            <a:r>
              <a:rPr lang="en-US" b="1" i="1" dirty="0">
                <a:solidFill>
                  <a:schemeClr val="bg1"/>
                </a:solidFill>
                <a:latin typeface="Aldhabi" pitchFamily="2" charset="-78"/>
                <a:cs typeface="Aldhabi" pitchFamily="2" charset="-78"/>
              </a:rPr>
              <a:t>Jesus knew that not all His prayers would be answered as expected</a:t>
            </a:r>
            <a:r>
              <a:rPr lang="en-US" b="1" dirty="0">
                <a:solidFill>
                  <a:schemeClr val="bg1"/>
                </a:solidFill>
                <a:latin typeface="Aldhabi" pitchFamily="2" charset="-78"/>
                <a:cs typeface="Aldhabi" pitchFamily="2" charset="-78"/>
              </a:rPr>
              <a:t>.</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This is a difficult prayer lesson to learn, but the fact of the matter is that not all our prayers are answered in ways we expect.  Even Jesus knew this hard lesson as He cried out to God the Father from Gethsemane, “Yet not as I will, but as You will” (Matthew 26:36-44).</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416951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holding a book&#10;&#10;Description automatically generated with medium confidence">
            <a:extLst>
              <a:ext uri="{FF2B5EF4-FFF2-40B4-BE49-F238E27FC236}">
                <a16:creationId xmlns:a16="http://schemas.microsoft.com/office/drawing/2014/main" id="{F8C4D482-255B-3543-B0CB-AD46CE7EC163}"/>
              </a:ext>
            </a:extLst>
          </p:cNvPr>
          <p:cNvPicPr>
            <a:picLocks noChangeAspect="1"/>
          </p:cNvPicPr>
          <p:nvPr/>
        </p:nvPicPr>
        <p:blipFill rotWithShape="1">
          <a:blip r:embed="rId2">
            <a:alphaModFix/>
          </a:blip>
          <a:srcRect t="14846" r="-1" b="13562"/>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0096416-F92A-B647-BA0C-2241F631FC0F}"/>
              </a:ext>
            </a:extLst>
          </p:cNvPr>
          <p:cNvSpPr>
            <a:spLocks noGrp="1"/>
          </p:cNvSpPr>
          <p:nvPr>
            <p:ph type="title"/>
          </p:nvPr>
        </p:nvSpPr>
        <p:spPr>
          <a:xfrm>
            <a:off x="804998" y="798445"/>
            <a:ext cx="4803636" cy="1311664"/>
          </a:xfrm>
        </p:spPr>
        <p:txBody>
          <a:bodyPr>
            <a:normAutofit fontScale="90000"/>
          </a:bodyPr>
          <a:lstStyle/>
          <a:p>
            <a:r>
              <a:rPr lang="en-US" dirty="0">
                <a:solidFill>
                  <a:srgbClr val="000000"/>
                </a:solidFill>
                <a:latin typeface="Aldhabi" pitchFamily="2" charset="-78"/>
                <a:cs typeface="Aldhabi" pitchFamily="2" charset="-78"/>
              </a:rPr>
              <a:t>Prayer – The Importance of Our Attitude</a:t>
            </a:r>
          </a:p>
        </p:txBody>
      </p:sp>
      <p:sp>
        <p:nvSpPr>
          <p:cNvPr id="9" name="Content Placeholder 8">
            <a:extLst>
              <a:ext uri="{FF2B5EF4-FFF2-40B4-BE49-F238E27FC236}">
                <a16:creationId xmlns:a16="http://schemas.microsoft.com/office/drawing/2014/main" id="{A5D42770-AC28-4F9B-A9E7-EF4DCBE25484}"/>
              </a:ext>
            </a:extLst>
          </p:cNvPr>
          <p:cNvSpPr>
            <a:spLocks noGrp="1"/>
          </p:cNvSpPr>
          <p:nvPr>
            <p:ph idx="1"/>
          </p:nvPr>
        </p:nvSpPr>
        <p:spPr>
          <a:xfrm>
            <a:off x="804997" y="2094119"/>
            <a:ext cx="4706803" cy="3788830"/>
          </a:xfrm>
        </p:spPr>
        <p:txBody>
          <a:bodyPr anchor="ctr">
            <a:normAutofit/>
          </a:bodyPr>
          <a:lstStyle/>
          <a:p>
            <a:pPr lvl="0"/>
            <a:r>
              <a:rPr lang="en-US" b="1" dirty="0">
                <a:latin typeface="Aldhabi" pitchFamily="2" charset="-78"/>
                <a:cs typeface="Aldhabi" pitchFamily="2" charset="-78"/>
              </a:rPr>
              <a:t>No One Is So Lost That They Can’t be Found</a:t>
            </a:r>
            <a:endParaRPr lang="en-US" dirty="0">
              <a:latin typeface="Aldhabi" pitchFamily="2" charset="-78"/>
              <a:cs typeface="Aldhabi" pitchFamily="2" charset="-78"/>
            </a:endParaRPr>
          </a:p>
          <a:p>
            <a:pPr lvl="0"/>
            <a:r>
              <a:rPr lang="en-US" b="1" dirty="0">
                <a:latin typeface="Aldhabi" pitchFamily="2" charset="-78"/>
                <a:cs typeface="Aldhabi" pitchFamily="2" charset="-78"/>
              </a:rPr>
              <a:t>It’s Not That God Doesn’t Show Up, It’s That We Don’t Show Up</a:t>
            </a:r>
            <a:endParaRPr lang="en-US" dirty="0">
              <a:latin typeface="Aldhabi" pitchFamily="2" charset="-78"/>
              <a:cs typeface="Aldhabi" pitchFamily="2" charset="-78"/>
            </a:endParaRPr>
          </a:p>
          <a:p>
            <a:pPr lvl="0"/>
            <a:r>
              <a:rPr lang="en-US" b="1" dirty="0">
                <a:latin typeface="Aldhabi" pitchFamily="2" charset="-78"/>
                <a:cs typeface="Aldhabi" pitchFamily="2" charset="-78"/>
              </a:rPr>
              <a:t>No Situation is Impossible</a:t>
            </a:r>
            <a:endParaRPr lang="en-US" dirty="0">
              <a:latin typeface="Aldhabi" pitchFamily="2" charset="-78"/>
              <a:cs typeface="Aldhabi" pitchFamily="2" charset="-78"/>
            </a:endParaRPr>
          </a:p>
          <a:p>
            <a:pPr lvl="0"/>
            <a:r>
              <a:rPr lang="en-US" b="1" dirty="0">
                <a:latin typeface="Aldhabi" pitchFamily="2" charset="-78"/>
                <a:cs typeface="Aldhabi" pitchFamily="2" charset="-78"/>
              </a:rPr>
              <a:t>Of Course, the Odds Are Against Us, But They’re Not Against God</a:t>
            </a:r>
            <a:endParaRPr lang="en-US" dirty="0">
              <a:latin typeface="Aldhabi" pitchFamily="2" charset="-78"/>
              <a:cs typeface="Aldhabi" pitchFamily="2" charset="-78"/>
            </a:endParaRPr>
          </a:p>
          <a:p>
            <a:pPr lvl="0"/>
            <a:r>
              <a:rPr lang="en-US" b="1" dirty="0">
                <a:latin typeface="Aldhabi" pitchFamily="2" charset="-78"/>
                <a:cs typeface="Aldhabi" pitchFamily="2" charset="-78"/>
              </a:rPr>
              <a:t>Surrender, Surrender, Surrender</a:t>
            </a:r>
            <a:endParaRPr lang="en-US" dirty="0">
              <a:latin typeface="Aldhabi" pitchFamily="2" charset="-78"/>
              <a:cs typeface="Aldhabi" pitchFamily="2" charset="-78"/>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33712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holding a book&#10;&#10;Description automatically generated with medium confidence">
            <a:extLst>
              <a:ext uri="{FF2B5EF4-FFF2-40B4-BE49-F238E27FC236}">
                <a16:creationId xmlns:a16="http://schemas.microsoft.com/office/drawing/2014/main" id="{F8C4D482-255B-3543-B0CB-AD46CE7EC163}"/>
              </a:ext>
            </a:extLst>
          </p:cNvPr>
          <p:cNvPicPr>
            <a:picLocks noChangeAspect="1"/>
          </p:cNvPicPr>
          <p:nvPr/>
        </p:nvPicPr>
        <p:blipFill rotWithShape="1">
          <a:blip r:embed="rId2">
            <a:alphaModFix/>
          </a:blip>
          <a:srcRect t="14846" r="-1" b="13562"/>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0096416-F92A-B647-BA0C-2241F631FC0F}"/>
              </a:ext>
            </a:extLst>
          </p:cNvPr>
          <p:cNvSpPr>
            <a:spLocks noGrp="1"/>
          </p:cNvSpPr>
          <p:nvPr>
            <p:ph type="title"/>
          </p:nvPr>
        </p:nvSpPr>
        <p:spPr>
          <a:xfrm>
            <a:off x="804998" y="798445"/>
            <a:ext cx="4803636" cy="1311664"/>
          </a:xfrm>
        </p:spPr>
        <p:txBody>
          <a:bodyPr>
            <a:normAutofit fontScale="90000"/>
          </a:bodyPr>
          <a:lstStyle/>
          <a:p>
            <a:r>
              <a:rPr lang="en-US" dirty="0">
                <a:solidFill>
                  <a:srgbClr val="000000"/>
                </a:solidFill>
                <a:latin typeface="Aldhabi" pitchFamily="2" charset="-78"/>
                <a:cs typeface="Aldhabi" pitchFamily="2" charset="-78"/>
              </a:rPr>
              <a:t>Prayer – The Importance of Our Attitude</a:t>
            </a:r>
          </a:p>
        </p:txBody>
      </p:sp>
      <p:sp>
        <p:nvSpPr>
          <p:cNvPr id="9" name="Content Placeholder 8">
            <a:extLst>
              <a:ext uri="{FF2B5EF4-FFF2-40B4-BE49-F238E27FC236}">
                <a16:creationId xmlns:a16="http://schemas.microsoft.com/office/drawing/2014/main" id="{A5D42770-AC28-4F9B-A9E7-EF4DCBE25484}"/>
              </a:ext>
            </a:extLst>
          </p:cNvPr>
          <p:cNvSpPr>
            <a:spLocks noGrp="1"/>
          </p:cNvSpPr>
          <p:nvPr>
            <p:ph idx="1"/>
          </p:nvPr>
        </p:nvSpPr>
        <p:spPr>
          <a:xfrm>
            <a:off x="804997" y="2296419"/>
            <a:ext cx="4706803" cy="3788830"/>
          </a:xfrm>
        </p:spPr>
        <p:txBody>
          <a:bodyPr anchor="ctr">
            <a:normAutofit fontScale="92500" lnSpcReduction="10000"/>
          </a:bodyPr>
          <a:lstStyle/>
          <a:p>
            <a:pPr lvl="0"/>
            <a:r>
              <a:rPr lang="en-US" sz="3000" b="1" dirty="0">
                <a:latin typeface="Aldhabi" pitchFamily="2" charset="-78"/>
                <a:cs typeface="Aldhabi" pitchFamily="2" charset="-78"/>
              </a:rPr>
              <a:t>It Can Be Different…It Can!</a:t>
            </a:r>
            <a:endParaRPr lang="en-US" sz="3000" dirty="0">
              <a:latin typeface="Aldhabi" pitchFamily="2" charset="-78"/>
              <a:cs typeface="Aldhabi" pitchFamily="2" charset="-78"/>
            </a:endParaRPr>
          </a:p>
          <a:p>
            <a:pPr lvl="0"/>
            <a:r>
              <a:rPr lang="en-US" sz="3000" b="1" dirty="0">
                <a:latin typeface="Aldhabi" pitchFamily="2" charset="-78"/>
                <a:cs typeface="Aldhabi" pitchFamily="2" charset="-78"/>
              </a:rPr>
              <a:t>The Choices of Others Do Not Need to Be Our Lot in Life</a:t>
            </a:r>
            <a:endParaRPr lang="en-US" sz="3000" dirty="0">
              <a:latin typeface="Aldhabi" pitchFamily="2" charset="-78"/>
              <a:cs typeface="Aldhabi" pitchFamily="2" charset="-78"/>
            </a:endParaRPr>
          </a:p>
          <a:p>
            <a:pPr lvl="0"/>
            <a:r>
              <a:rPr lang="en-US" sz="3000" b="1" dirty="0">
                <a:latin typeface="Aldhabi" pitchFamily="2" charset="-78"/>
                <a:cs typeface="Aldhabi" pitchFamily="2" charset="-78"/>
              </a:rPr>
              <a:t>Prayer is Part of Cultivating Who God Designed Us To Be, and Eliminating What He Did Not</a:t>
            </a:r>
            <a:endParaRPr lang="en-US" sz="3000" dirty="0">
              <a:latin typeface="Aldhabi" pitchFamily="2" charset="-78"/>
              <a:cs typeface="Aldhabi" pitchFamily="2" charset="-78"/>
            </a:endParaRPr>
          </a:p>
          <a:p>
            <a:pPr lvl="0"/>
            <a:r>
              <a:rPr lang="en-US" sz="3000" b="1" dirty="0">
                <a:latin typeface="Aldhabi" pitchFamily="2" charset="-78"/>
                <a:cs typeface="Aldhabi" pitchFamily="2" charset="-78"/>
              </a:rPr>
              <a:t>Prayer Never Stops at Just Changing Us</a:t>
            </a:r>
            <a:endParaRPr lang="en-US" sz="3000" dirty="0">
              <a:latin typeface="Aldhabi" pitchFamily="2" charset="-78"/>
              <a:cs typeface="Aldhabi" pitchFamily="2" charset="-78"/>
            </a:endParaRPr>
          </a:p>
          <a:p>
            <a:pPr lvl="0"/>
            <a:r>
              <a:rPr lang="en-US" sz="3000" b="1" dirty="0">
                <a:latin typeface="Aldhabi" pitchFamily="2" charset="-78"/>
                <a:cs typeface="Aldhabi" pitchFamily="2" charset="-78"/>
              </a:rPr>
              <a:t>Finally, Are We Seeking Out the Places Where the Hurting Are Praying?</a:t>
            </a:r>
            <a:endParaRPr lang="en-US" sz="3000" dirty="0">
              <a:latin typeface="Aldhabi" pitchFamily="2" charset="-78"/>
              <a:cs typeface="Aldhabi" pitchFamily="2" charset="-78"/>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238875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Tree>
    <p:extLst>
      <p:ext uri="{BB962C8B-B14F-4D97-AF65-F5344CB8AC3E}">
        <p14:creationId xmlns:p14="http://schemas.microsoft.com/office/powerpoint/2010/main" val="4144874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sz="3000" b="1" i="1" dirty="0">
                <a:solidFill>
                  <a:schemeClr val="bg1"/>
                </a:solidFill>
                <a:latin typeface="Aldhabi" pitchFamily="2" charset="-78"/>
                <a:cs typeface="Aldhabi" pitchFamily="2" charset="-78"/>
              </a:rPr>
              <a:t>The Cosmic Vending Machine</a:t>
            </a:r>
            <a:r>
              <a:rPr lang="en-US" sz="3000"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Viewing God as a resource that dispenses whatever we ask for.  Faith is the currency that maximizes the vending machine dispensing the product that we are asking for.  If the product is not dispensed, we assume that the machine is broken, rather than understanding that the dispensing of the product may not be in our best interest.  In this model we have taken prayer as this rote action rather than action that arises out of relationship.</a:t>
            </a:r>
          </a:p>
          <a:p>
            <a:pPr marL="0" indent="0">
              <a:buNone/>
            </a:pPr>
            <a:endParaRPr lang="en-US" sz="2000" dirty="0">
              <a:solidFill>
                <a:srgbClr val="FFFFFF"/>
              </a:solidFill>
            </a:endParaRPr>
          </a:p>
        </p:txBody>
      </p:sp>
    </p:spTree>
    <p:extLst>
      <p:ext uri="{BB962C8B-B14F-4D97-AF65-F5344CB8AC3E}">
        <p14:creationId xmlns:p14="http://schemas.microsoft.com/office/powerpoint/2010/main" val="304266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lvl="0" indent="0" algn="ctr">
              <a:buNone/>
            </a:pPr>
            <a:r>
              <a:rPr lang="en-US" sz="3000" b="1" i="1" dirty="0">
                <a:solidFill>
                  <a:schemeClr val="bg1"/>
                </a:solidFill>
                <a:latin typeface="Aldhabi" pitchFamily="2" charset="-78"/>
                <a:cs typeface="Aldhabi" pitchFamily="2" charset="-78"/>
              </a:rPr>
              <a:t>The Laundry List</a:t>
            </a:r>
            <a:endParaRPr lang="en-US" sz="3000" dirty="0">
              <a:solidFill>
                <a:schemeClr val="bg1"/>
              </a:solidFill>
              <a:latin typeface="Aldhabi" pitchFamily="2" charset="-78"/>
              <a:cs typeface="Aldhabi" pitchFamily="2" charset="-78"/>
            </a:endParaRPr>
          </a:p>
          <a:p>
            <a:pPr marL="0" lvl="0" indent="0" algn="ctr">
              <a:buNone/>
            </a:pPr>
            <a:r>
              <a:rPr lang="en-US" dirty="0">
                <a:solidFill>
                  <a:schemeClr val="bg1"/>
                </a:solidFill>
                <a:latin typeface="Aldhabi" pitchFamily="2" charset="-78"/>
                <a:cs typeface="Aldhabi" pitchFamily="2" charset="-78"/>
              </a:rPr>
              <a:t>Our needs, agendas, desires, wishes, hopes, dreams, etc. are put into list form.  The format for prayer becomes a repeated recitation of this list until items are checked off or other items are added.  Prayer becomes a form of ‘one-stop-shopping’ that is designed to acquire what we want.</a:t>
            </a:r>
          </a:p>
          <a:p>
            <a:pPr marL="0" indent="0">
              <a:buNone/>
            </a:pPr>
            <a:endParaRPr lang="en-US" sz="2000" dirty="0">
              <a:solidFill>
                <a:srgbClr val="FFFFFF"/>
              </a:solidFill>
            </a:endParaRPr>
          </a:p>
        </p:txBody>
      </p:sp>
    </p:spTree>
    <p:extLst>
      <p:ext uri="{BB962C8B-B14F-4D97-AF65-F5344CB8AC3E}">
        <p14:creationId xmlns:p14="http://schemas.microsoft.com/office/powerpoint/2010/main" val="14260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b="1" i="1" dirty="0">
                <a:solidFill>
                  <a:schemeClr val="bg1">
                    <a:lumMod val="95000"/>
                  </a:schemeClr>
                </a:solidFill>
                <a:latin typeface="Aldhabi" pitchFamily="2" charset="-78"/>
                <a:cs typeface="Aldhabi" pitchFamily="2" charset="-78"/>
              </a:rPr>
              <a:t>A Spiritual Panic Attack</a:t>
            </a:r>
            <a:r>
              <a:rPr lang="en-US" dirty="0">
                <a:solidFill>
                  <a:schemeClr val="bg1">
                    <a:lumMod val="95000"/>
                  </a:schemeClr>
                </a:solidFill>
                <a:latin typeface="Aldhabi" pitchFamily="2" charset="-78"/>
                <a:cs typeface="Aldhabi" pitchFamily="2" charset="-78"/>
              </a:rPr>
              <a:t> </a:t>
            </a:r>
          </a:p>
          <a:p>
            <a:pPr marL="0" indent="0" algn="ctr">
              <a:buNone/>
            </a:pPr>
            <a:r>
              <a:rPr lang="en-US" dirty="0">
                <a:solidFill>
                  <a:schemeClr val="bg1">
                    <a:lumMod val="95000"/>
                  </a:schemeClr>
                </a:solidFill>
                <a:latin typeface="Aldhabi" pitchFamily="2" charset="-78"/>
                <a:cs typeface="Aldhabi" pitchFamily="2" charset="-78"/>
              </a:rPr>
              <a:t>Prayer is related to a current crisis.  We have come to prayer in response to an emergency or some life event that is catastrophic at some level.  We are in crisis.  Our lives are in jeopardy or there has been a painful turn of events that has collapsed our world in some form and sent us reeling.  Once the event has passed, the urgency for prayer is reduced.</a:t>
            </a:r>
          </a:p>
          <a:p>
            <a:pPr marL="0" indent="0">
              <a:buNone/>
            </a:pPr>
            <a:endParaRPr lang="en-US" sz="2000" dirty="0">
              <a:solidFill>
                <a:srgbClr val="FFFFFF"/>
              </a:solidFill>
            </a:endParaRPr>
          </a:p>
        </p:txBody>
      </p:sp>
    </p:spTree>
    <p:extLst>
      <p:ext uri="{BB962C8B-B14F-4D97-AF65-F5344CB8AC3E}">
        <p14:creationId xmlns:p14="http://schemas.microsoft.com/office/powerpoint/2010/main" val="13966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b="1" i="1" dirty="0">
                <a:solidFill>
                  <a:schemeClr val="bg1"/>
                </a:solidFill>
                <a:latin typeface="Aldhabi" pitchFamily="2" charset="-78"/>
                <a:cs typeface="Aldhabi" pitchFamily="2" charset="-78"/>
              </a:rPr>
              <a:t>Manipulation</a:t>
            </a:r>
            <a:r>
              <a:rPr lang="en-US"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We come to prayer with the intent of having our desires fulfilled rather than exploring through prayer what our desires should be.  These prayers are agenda driven and are done to achieve our particular goals rather than join God In His goals.</a:t>
            </a:r>
          </a:p>
          <a:p>
            <a:pPr marL="0" indent="0">
              <a:buNone/>
            </a:pPr>
            <a:endParaRPr lang="en-US" sz="2000" dirty="0">
              <a:solidFill>
                <a:srgbClr val="FFFFFF"/>
              </a:solidFill>
            </a:endParaRPr>
          </a:p>
        </p:txBody>
      </p:sp>
    </p:spTree>
    <p:extLst>
      <p:ext uri="{BB962C8B-B14F-4D97-AF65-F5344CB8AC3E}">
        <p14:creationId xmlns:p14="http://schemas.microsoft.com/office/powerpoint/2010/main" val="66655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138773"/>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“Long as they live should Christians pray, for only while they pray they live.”</a:t>
            </a:r>
          </a:p>
          <a:p>
            <a:pPr lvl="0"/>
            <a:r>
              <a:rPr lang="en-US" sz="2800" dirty="0">
                <a:solidFill>
                  <a:schemeClr val="bg1"/>
                </a:solidFill>
                <a:latin typeface="Aldhabi" pitchFamily="2" charset="-78"/>
                <a:cs typeface="Aldhabi" pitchFamily="2" charset="-78"/>
              </a:rPr>
              <a:t> - Dwight L. Moody</a:t>
            </a:r>
          </a:p>
        </p:txBody>
      </p:sp>
    </p:spTree>
    <p:extLst>
      <p:ext uri="{BB962C8B-B14F-4D97-AF65-F5344CB8AC3E}">
        <p14:creationId xmlns:p14="http://schemas.microsoft.com/office/powerpoint/2010/main" val="777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b="1" i="1" dirty="0">
                <a:solidFill>
                  <a:schemeClr val="bg1"/>
                </a:solidFill>
                <a:latin typeface="Aldhabi" pitchFamily="2" charset="-78"/>
                <a:cs typeface="Aldhabi" pitchFamily="2" charset="-78"/>
              </a:rPr>
              <a:t>Bargaining</a:t>
            </a:r>
            <a:endParaRPr lang="en-US" dirty="0">
              <a:solidFill>
                <a:schemeClr val="bg1"/>
              </a:solidFill>
              <a:latin typeface="Aldhabi" pitchFamily="2" charset="-78"/>
              <a:cs typeface="Aldhabi" pitchFamily="2" charset="-78"/>
            </a:endParaRPr>
          </a:p>
          <a:p>
            <a:pPr marL="0" indent="0" algn="ctr">
              <a:buNone/>
            </a:pPr>
            <a:r>
              <a:rPr lang="en-US" dirty="0">
                <a:solidFill>
                  <a:schemeClr val="bg1"/>
                </a:solidFill>
                <a:latin typeface="Aldhabi" pitchFamily="2" charset="-78"/>
                <a:cs typeface="Aldhabi" pitchFamily="2" charset="-78"/>
              </a:rPr>
              <a:t>This type of prayer is where the individual attempts to strike a bargain with God.  There are promises of some kind of improved behavior, or the abandonment of old behaviors, or assurances of a greater devotion to prayer, or a fuller commitment to family, or the giving of money or some other resource.  The intent is to wrangle and deliver a sales pitch that will draw God into some sort of agreement.</a:t>
            </a:r>
          </a:p>
          <a:p>
            <a:pPr marL="0" indent="0">
              <a:buNone/>
            </a:pPr>
            <a:endParaRPr lang="en-US" sz="2000" dirty="0">
              <a:solidFill>
                <a:srgbClr val="FFFFFF"/>
              </a:solidFill>
            </a:endParaRPr>
          </a:p>
        </p:txBody>
      </p:sp>
    </p:spTree>
    <p:extLst>
      <p:ext uri="{BB962C8B-B14F-4D97-AF65-F5344CB8AC3E}">
        <p14:creationId xmlns:p14="http://schemas.microsoft.com/office/powerpoint/2010/main" val="31508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b="1" i="1" dirty="0">
                <a:solidFill>
                  <a:schemeClr val="bg1"/>
                </a:solidFill>
                <a:latin typeface="Aldhabi" pitchFamily="2" charset="-78"/>
                <a:cs typeface="Aldhabi" pitchFamily="2" charset="-78"/>
              </a:rPr>
              <a:t>Biblical Coercion</a:t>
            </a:r>
            <a:r>
              <a:rPr lang="en-US"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This type of prayer takes the authority and principles outlined in scripture and twists them to suit the agenda of the individual.  This is an effort to press God to service on our behalf based on the promises He has given us in scripture.  In essence, we are backing God into a corner using His own words against Him when we have manipulated and skewed those words beyond their real purpose and intent.</a:t>
            </a:r>
          </a:p>
          <a:p>
            <a:pPr marL="0" indent="0">
              <a:buNone/>
            </a:pPr>
            <a:endParaRPr lang="en-US" sz="2000" dirty="0">
              <a:solidFill>
                <a:srgbClr val="FFFFFF"/>
              </a:solidFill>
            </a:endParaRPr>
          </a:p>
        </p:txBody>
      </p:sp>
    </p:spTree>
    <p:extLst>
      <p:ext uri="{BB962C8B-B14F-4D97-AF65-F5344CB8AC3E}">
        <p14:creationId xmlns:p14="http://schemas.microsoft.com/office/powerpoint/2010/main" val="11980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588458"/>
          </a:xfrm>
        </p:spPr>
        <p:txBody>
          <a:bodyPr>
            <a:normAutofit/>
          </a:bodyPr>
          <a:lstStyle/>
          <a:p>
            <a:pPr marL="0" indent="0" algn="ctr">
              <a:buNone/>
            </a:pPr>
            <a:r>
              <a:rPr lang="en-US" b="1" i="1" dirty="0" err="1">
                <a:solidFill>
                  <a:schemeClr val="bg1"/>
                </a:solidFill>
                <a:latin typeface="Aldhabi" pitchFamily="2" charset="-78"/>
                <a:cs typeface="Aldhabi" pitchFamily="2" charset="-78"/>
              </a:rPr>
              <a:t>Unprayed</a:t>
            </a:r>
            <a:r>
              <a:rPr lang="en-US" b="1" i="1" dirty="0">
                <a:solidFill>
                  <a:schemeClr val="bg1"/>
                </a:solidFill>
                <a:latin typeface="Aldhabi" pitchFamily="2" charset="-78"/>
                <a:cs typeface="Aldhabi" pitchFamily="2" charset="-78"/>
              </a:rPr>
              <a:t> Prayers</a:t>
            </a:r>
            <a:r>
              <a:rPr lang="en-US"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Prayers that we have not prayed.  Those things that we have withheld from God because we don’t believe that He will answer, or we fear that the task might be too big for Him, or we feel that the issue is not all that important, or we are not that important.  These are things that we have withheld for any number of reasons that can diminish the whole of our prayer life.</a:t>
            </a:r>
          </a:p>
          <a:p>
            <a:pPr marL="0" indent="0">
              <a:buNone/>
            </a:pPr>
            <a:endParaRPr lang="en-US" sz="2000" dirty="0">
              <a:solidFill>
                <a:srgbClr val="FFFFFF"/>
              </a:solidFill>
            </a:endParaRPr>
          </a:p>
        </p:txBody>
      </p:sp>
    </p:spTree>
    <p:extLst>
      <p:ext uri="{BB962C8B-B14F-4D97-AF65-F5344CB8AC3E}">
        <p14:creationId xmlns:p14="http://schemas.microsoft.com/office/powerpoint/2010/main" val="106502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814304"/>
          </a:xfrm>
        </p:spPr>
        <p:txBody>
          <a:bodyPr>
            <a:normAutofit/>
          </a:bodyPr>
          <a:lstStyle/>
          <a:p>
            <a:pPr marL="0" indent="0" algn="ctr">
              <a:buNone/>
            </a:pPr>
            <a:r>
              <a:rPr lang="en-US" b="1" i="1" dirty="0">
                <a:solidFill>
                  <a:schemeClr val="bg1"/>
                </a:solidFill>
                <a:latin typeface="Aldhabi" pitchFamily="2" charset="-78"/>
                <a:cs typeface="Aldhabi" pitchFamily="2" charset="-78"/>
              </a:rPr>
              <a:t>A Means to An End</a:t>
            </a:r>
            <a:r>
              <a:rPr lang="en-US"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As noted in the examples above, prayer is not a means to an end.  It is an intimate, dynamic and perpetual relational encounter with God within which that relationship grows.  It is a time with the Creator of the universe and the Savior of your soul design to enhance intimacy and connection to Him.  It is walking with God in deep communion and growing fellowship.  It is a means to intentionally build that relationship and grow both in union with God and as the individual that He created you to be. </a:t>
            </a:r>
          </a:p>
          <a:p>
            <a:pPr marL="0" indent="0">
              <a:buNone/>
            </a:pPr>
            <a:endParaRPr lang="en-US" sz="2000" dirty="0">
              <a:solidFill>
                <a:srgbClr val="FFFFFF"/>
              </a:solidFill>
            </a:endParaRPr>
          </a:p>
        </p:txBody>
      </p:sp>
    </p:spTree>
    <p:extLst>
      <p:ext uri="{BB962C8B-B14F-4D97-AF65-F5344CB8AC3E}">
        <p14:creationId xmlns:p14="http://schemas.microsoft.com/office/powerpoint/2010/main" val="23520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his hands together&#10;&#10;Description automatically generated with medium confidence">
            <a:extLst>
              <a:ext uri="{FF2B5EF4-FFF2-40B4-BE49-F238E27FC236}">
                <a16:creationId xmlns:a16="http://schemas.microsoft.com/office/drawing/2014/main" id="{7A823E39-59CF-904E-A8B9-2EC30F6616F8}"/>
              </a:ext>
            </a:extLst>
          </p:cNvPr>
          <p:cNvPicPr>
            <a:picLocks noChangeAspect="1"/>
          </p:cNvPicPr>
          <p:nvPr/>
        </p:nvPicPr>
        <p:blipFill rotWithShape="1">
          <a:blip r:embed="rId2">
            <a:alphaModFix amt="60000"/>
          </a:blip>
          <a:srcRect t="5128" b="1251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18050C7-5D1C-F445-9214-4B0C7F762CE2}"/>
              </a:ext>
            </a:extLst>
          </p:cNvPr>
          <p:cNvSpPr>
            <a:spLocks noGrp="1"/>
          </p:cNvSpPr>
          <p:nvPr>
            <p:ph type="title"/>
          </p:nvPr>
        </p:nvSpPr>
        <p:spPr>
          <a:xfrm>
            <a:off x="967672" y="1229990"/>
            <a:ext cx="10165218" cy="890124"/>
          </a:xfrm>
        </p:spPr>
        <p:txBody>
          <a:bodyPr anchor="b">
            <a:normAutofit/>
          </a:bodyPr>
          <a:lstStyle/>
          <a:p>
            <a:pPr algn="ctr"/>
            <a:r>
              <a:rPr lang="en-US" sz="4800" dirty="0">
                <a:solidFill>
                  <a:srgbClr val="FFFFFF"/>
                </a:solidFill>
                <a:latin typeface="Aldhabi" pitchFamily="2" charset="-78"/>
                <a:cs typeface="Aldhabi" pitchFamily="2" charset="-78"/>
              </a:rPr>
              <a:t>What Prayer is Not</a:t>
            </a:r>
          </a:p>
        </p:txBody>
      </p:sp>
      <p:sp>
        <p:nvSpPr>
          <p:cNvPr id="9" name="Content Placeholder 8">
            <a:extLst>
              <a:ext uri="{FF2B5EF4-FFF2-40B4-BE49-F238E27FC236}">
                <a16:creationId xmlns:a16="http://schemas.microsoft.com/office/drawing/2014/main" id="{A5B7D671-3881-413A-9E29-6A05399B35C4}"/>
              </a:ext>
            </a:extLst>
          </p:cNvPr>
          <p:cNvSpPr>
            <a:spLocks noGrp="1"/>
          </p:cNvSpPr>
          <p:nvPr>
            <p:ph idx="1"/>
          </p:nvPr>
        </p:nvSpPr>
        <p:spPr>
          <a:xfrm>
            <a:off x="985908" y="2542623"/>
            <a:ext cx="10165218" cy="2814304"/>
          </a:xfrm>
        </p:spPr>
        <p:txBody>
          <a:bodyPr>
            <a:normAutofit/>
          </a:bodyPr>
          <a:lstStyle/>
          <a:p>
            <a:pPr marL="0" indent="0" algn="ctr">
              <a:buNone/>
            </a:pPr>
            <a:r>
              <a:rPr lang="en-US" b="1" i="1" dirty="0">
                <a:solidFill>
                  <a:schemeClr val="bg1"/>
                </a:solidFill>
                <a:latin typeface="Aldhabi" pitchFamily="2" charset="-78"/>
                <a:cs typeface="Aldhabi" pitchFamily="2" charset="-78"/>
              </a:rPr>
              <a:t>Testing of God</a:t>
            </a:r>
            <a:r>
              <a:rPr lang="en-US" dirty="0">
                <a:solidFill>
                  <a:schemeClr val="bg1"/>
                </a:solidFill>
                <a:latin typeface="Aldhabi" pitchFamily="2" charset="-78"/>
                <a:cs typeface="Aldhabi" pitchFamily="2" charset="-78"/>
              </a:rPr>
              <a:t> </a:t>
            </a:r>
          </a:p>
          <a:p>
            <a:pPr marL="0" indent="0" algn="ctr">
              <a:buNone/>
            </a:pPr>
            <a:r>
              <a:rPr lang="en-US" dirty="0">
                <a:solidFill>
                  <a:schemeClr val="bg1"/>
                </a:solidFill>
                <a:latin typeface="Aldhabi" pitchFamily="2" charset="-78"/>
                <a:cs typeface="Aldhabi" pitchFamily="2" charset="-78"/>
              </a:rPr>
              <a:t>Many times, our prayers are a test of God.  Is He real?  If He is, does He love me enough to follow-through?  Does He care enough to give me what I ‘think’ I need?  Will He take the time to listen to ‘little-old-me?’  Am I important enough for God to turn aside from all of His obligations and sit with me?  Is this all truly real and can I stake my life on it?</a:t>
            </a:r>
          </a:p>
          <a:p>
            <a:pPr marL="0" indent="0">
              <a:buNone/>
            </a:pPr>
            <a:endParaRPr lang="en-US" sz="2000" dirty="0">
              <a:solidFill>
                <a:srgbClr val="FFFFFF"/>
              </a:solidFill>
            </a:endParaRPr>
          </a:p>
        </p:txBody>
      </p:sp>
    </p:spTree>
    <p:extLst>
      <p:ext uri="{BB962C8B-B14F-4D97-AF65-F5344CB8AC3E}">
        <p14:creationId xmlns:p14="http://schemas.microsoft.com/office/powerpoint/2010/main" val="392505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9299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dirty="0">
                <a:solidFill>
                  <a:schemeClr val="bg1"/>
                </a:solidFill>
                <a:latin typeface="Aldhabi" pitchFamily="2" charset="-78"/>
                <a:cs typeface="Aldhabi" pitchFamily="2" charset="-78"/>
              </a:rPr>
              <a:t>Many obstacles are things that we have not given sufficient attention to or presume as somehow normal or appropriate.  They represent a less than attentive understanding as to how God has called us to live out our lives.</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322595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Sin</a:t>
            </a:r>
          </a:p>
          <a:p>
            <a:pPr marL="0" indent="0">
              <a:buNone/>
            </a:pPr>
            <a:r>
              <a:rPr lang="en-US" dirty="0">
                <a:solidFill>
                  <a:schemeClr val="bg1"/>
                </a:solidFill>
                <a:latin typeface="Aldhabi" pitchFamily="2" charset="-78"/>
                <a:cs typeface="Aldhabi" pitchFamily="2" charset="-78"/>
              </a:rPr>
              <a:t>An intentional living outside of the will of God that places us at odds with who God created us to be.  Sin is described as “anything that separates us from God.”  If we are engaging in such behaviors, we come to prayer separated from the God to Whom we are praying.</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8673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Self-Centered Agendas</a:t>
            </a:r>
          </a:p>
          <a:p>
            <a:pPr marL="0" indent="0">
              <a:buNone/>
            </a:pPr>
            <a:r>
              <a:rPr lang="en-US" dirty="0">
                <a:solidFill>
                  <a:schemeClr val="bg1"/>
                </a:solidFill>
                <a:latin typeface="Aldhabi" pitchFamily="2" charset="-78"/>
                <a:cs typeface="Aldhabi" pitchFamily="2" charset="-78"/>
              </a:rPr>
              <a:t>We tend to live out our lives based on our agendas and our perception of what is in our best interest.  Therefore, we do not come to prayer seeking God’s direction, will, insights and perspective.  Rather, we come with a prepared agenda where we wrangle with God in order to achieve these agendas or obtain the resources to achieve them.</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1422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Distractions</a:t>
            </a:r>
          </a:p>
          <a:p>
            <a:pPr marL="0" indent="0">
              <a:buNone/>
            </a:pPr>
            <a:r>
              <a:rPr lang="en-US" dirty="0">
                <a:solidFill>
                  <a:schemeClr val="bg1"/>
                </a:solidFill>
                <a:latin typeface="Aldhabi" pitchFamily="2" charset="-78"/>
                <a:cs typeface="Aldhabi" pitchFamily="2" charset="-78"/>
              </a:rPr>
              <a:t>Prayer becomes the thing that we squeeze into the many demands in our lives.  It is something that sits somewhere on the rather extensive checklist that outlines our obligations and duties.  We intend to give it space and time, but it often falls prey to the many other demands that press prayer off of our calendar.</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233741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138773"/>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“Prayer is invading the impossible.”</a:t>
            </a:r>
          </a:p>
          <a:p>
            <a:pPr lvl="0"/>
            <a:r>
              <a:rPr lang="en-US" sz="2800" dirty="0">
                <a:solidFill>
                  <a:schemeClr val="bg1"/>
                </a:solidFill>
                <a:latin typeface="Aldhabi" pitchFamily="2" charset="-78"/>
                <a:cs typeface="Aldhabi" pitchFamily="2" charset="-78"/>
              </a:rPr>
              <a:t> - Jack Hayford</a:t>
            </a:r>
          </a:p>
        </p:txBody>
      </p:sp>
    </p:spTree>
    <p:extLst>
      <p:ext uri="{BB962C8B-B14F-4D97-AF65-F5344CB8AC3E}">
        <p14:creationId xmlns:p14="http://schemas.microsoft.com/office/powerpoint/2010/main" val="404331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Our Perspective of Prayer</a:t>
            </a:r>
          </a:p>
          <a:p>
            <a:pPr marL="0" indent="0">
              <a:buNone/>
            </a:pPr>
            <a:r>
              <a:rPr lang="en-US" dirty="0">
                <a:solidFill>
                  <a:schemeClr val="bg1"/>
                </a:solidFill>
                <a:latin typeface="Aldhabi" pitchFamily="2" charset="-78"/>
                <a:cs typeface="Aldhabi" pitchFamily="2" charset="-78"/>
              </a:rPr>
              <a:t>Often, we have developed an understanding of prayer as something that has value, but something that can be missed without extensive consequence to our lives.  We don’t see it as interacting with the God of the universe as an integral part of growing in relationship with Him and profoundly living out our lives.  It is more a prescribed duty that (if fulfilled) is optimal.  But should time not permit, there is little lost.</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01979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Shiny Object and Squirrels</a:t>
            </a:r>
          </a:p>
          <a:p>
            <a:pPr marL="0" indent="0">
              <a:buNone/>
            </a:pPr>
            <a:r>
              <a:rPr lang="en-US" dirty="0">
                <a:solidFill>
                  <a:schemeClr val="bg1"/>
                </a:solidFill>
                <a:latin typeface="Aldhabi" pitchFamily="2" charset="-78"/>
                <a:cs typeface="Aldhabi" pitchFamily="2" charset="-78"/>
              </a:rPr>
              <a:t>There are many things that vie for our attention, and we give many of those things our attention.  Most of those things are not imperative to life and living, although we grant them that status.  It is often assumed that if something demands our attention it is because ignoring it will have dire consequences, when in fact it is likely that any consequences will be marginal to non-existent.</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27789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Lack of Faith</a:t>
            </a:r>
          </a:p>
          <a:p>
            <a:pPr marL="0" indent="0">
              <a:buNone/>
            </a:pPr>
            <a:r>
              <a:rPr lang="en-US" dirty="0">
                <a:solidFill>
                  <a:schemeClr val="bg1"/>
                </a:solidFill>
                <a:latin typeface="Aldhabi" pitchFamily="2" charset="-78"/>
                <a:cs typeface="Aldhabi" pitchFamily="2" charset="-78"/>
              </a:rPr>
              <a:t>We are lacking in faith.  Therefore, we assume that if we are to progress in life and achieve whatever we need to achieve, we will be the one’s doing most of the work.  Prayer becomes supplementary as we assume that if these things are to come to pass in our lives, it is our efforts, our wisdom, our strategies and our resources that will bring them to pass.  Prayer helps, but it becomes secondary to our efforts.</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392608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Unmet Expectations</a:t>
            </a:r>
          </a:p>
          <a:p>
            <a:pPr marL="0" indent="0">
              <a:buNone/>
            </a:pPr>
            <a:r>
              <a:rPr lang="en-US" dirty="0">
                <a:solidFill>
                  <a:schemeClr val="bg1"/>
                </a:solidFill>
                <a:latin typeface="Aldhabi" pitchFamily="2" charset="-78"/>
                <a:cs typeface="Aldhabi" pitchFamily="2" charset="-78"/>
              </a:rPr>
              <a:t>We come to prayer with expectations regarding the outcome of our prayers or what we wish to obtain or feel.  If those outcomes are not met in light of the greater outcomes that God has for us, we feel that prayer is ineffectual or irrelevant.</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64057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A Jaded Heart</a:t>
            </a:r>
          </a:p>
          <a:p>
            <a:pPr marL="0" indent="0">
              <a:buNone/>
            </a:pPr>
            <a:r>
              <a:rPr lang="en-US" dirty="0">
                <a:solidFill>
                  <a:schemeClr val="bg1"/>
                </a:solidFill>
                <a:latin typeface="Aldhabi" pitchFamily="2" charset="-78"/>
                <a:cs typeface="Aldhabi" pitchFamily="2" charset="-78"/>
              </a:rPr>
              <a:t>God has not answered our prayers in the way that we wanted, or in the time frame that we wanted, or maybe He didn’t answer them at all (which is an answer, but not the one that we hoped for).  We have found God disappointing, demanding, a less than generous God, and one that crushes our desires despite how passionately we bring them to Him.  Therefore, we either refuse to pray any longer, or we do so in such a limited fashion that there is no room to build that relationship with God (as we don’t trust or assume that we will have to largely fend for ourselves). </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6164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970450"/>
          </a:xfrm>
        </p:spPr>
        <p:txBody>
          <a:bodyPr anchor="t">
            <a:noAutofit/>
          </a:bodyPr>
          <a:lstStyle/>
          <a:p>
            <a:r>
              <a:rPr lang="en-US" sz="4000" dirty="0">
                <a:solidFill>
                  <a:schemeClr val="bg1"/>
                </a:solidFill>
                <a:latin typeface="Aldhabi" pitchFamily="2" charset="-78"/>
                <a:cs typeface="Aldhabi" pitchFamily="2" charset="-78"/>
              </a:rPr>
              <a:t>Obstacles to Prayer</a:t>
            </a:r>
            <a:br>
              <a:rPr lang="en-US" sz="40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16523" r="37845"/>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1937442"/>
            <a:ext cx="6452499" cy="4180137"/>
          </a:xfrm>
        </p:spPr>
        <p:txBody>
          <a:bodyPr>
            <a:normAutofit/>
          </a:bodyPr>
          <a:lstStyle/>
          <a:p>
            <a:pPr marL="0" indent="0">
              <a:buNone/>
            </a:pPr>
            <a:r>
              <a:rPr lang="en-US" b="1" i="1" dirty="0">
                <a:solidFill>
                  <a:schemeClr val="bg1"/>
                </a:solidFill>
                <a:latin typeface="Aldhabi" pitchFamily="2" charset="-78"/>
                <a:cs typeface="Aldhabi" pitchFamily="2" charset="-78"/>
              </a:rPr>
              <a:t>The Lure of the World</a:t>
            </a:r>
          </a:p>
          <a:p>
            <a:pPr marL="0" indent="0">
              <a:buNone/>
            </a:pPr>
            <a:r>
              <a:rPr lang="en-US" dirty="0">
                <a:solidFill>
                  <a:schemeClr val="bg1"/>
                </a:solidFill>
                <a:latin typeface="Aldhabi" pitchFamily="2" charset="-78"/>
                <a:cs typeface="Aldhabi" pitchFamily="2" charset="-78"/>
              </a:rPr>
              <a:t>Is our priority really the world around us?  And is prayer some supplemental thing that we do out of guilt, or a sense of obligation, or to cover the holes that we might have left in our efforts to tidy up our lives, or to ensure that our efforts are pushed through to our satisfaction?  Is prayer that safety net that we keep in place just in case the world fails us, or we fail ourselves?  Is prayer that supplemental insurance policy that we hold onto ‘just in case?’</a:t>
            </a:r>
            <a:r>
              <a:rPr lang="en-US" b="1" dirty="0">
                <a:solidFill>
                  <a:schemeClr val="bg1"/>
                </a:solidFill>
                <a:latin typeface="Aldhabi" pitchFamily="2" charset="-78"/>
                <a:cs typeface="Aldhabi" pitchFamily="2" charset="-78"/>
              </a:rPr>
              <a:t>  </a:t>
            </a:r>
            <a:endParaRPr lang="en-US" dirty="0">
              <a:solidFill>
                <a:schemeClr val="bg1"/>
              </a:solidFill>
              <a:latin typeface="Aldhabi" pitchFamily="2" charset="-78"/>
              <a:cs typeface="Aldhabi" pitchFamily="2" charset="-78"/>
            </a:endParaRP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30490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Obstacles That Hinder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b="1" dirty="0">
                <a:solidFill>
                  <a:schemeClr val="bg1"/>
                </a:solidFill>
                <a:latin typeface="Aldhabi" pitchFamily="2" charset="-78"/>
                <a:cs typeface="Aldhabi" pitchFamily="2" charset="-78"/>
              </a:rPr>
              <a:t>The Bible lists sinful attitudes which hinder our prayers, such as trying to pray:</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When you </a:t>
            </a:r>
            <a:r>
              <a:rPr lang="en-US" i="1" dirty="0">
                <a:solidFill>
                  <a:schemeClr val="bg1"/>
                </a:solidFill>
                <a:latin typeface="Aldhabi" pitchFamily="2" charset="-78"/>
                <a:cs typeface="Aldhabi" pitchFamily="2" charset="-78"/>
              </a:rPr>
              <a:t>don’t know God</a:t>
            </a:r>
            <a:r>
              <a:rPr lang="en-US" dirty="0">
                <a:solidFill>
                  <a:schemeClr val="bg1"/>
                </a:solidFill>
                <a:latin typeface="Aldhabi" pitchFamily="2" charset="-78"/>
                <a:cs typeface="Aldhabi" pitchFamily="2" charset="-78"/>
              </a:rPr>
              <a:t> through Christ. John 14:6</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When you </a:t>
            </a:r>
            <a:r>
              <a:rPr lang="en-US" i="1" dirty="0">
                <a:solidFill>
                  <a:schemeClr val="bg1"/>
                </a:solidFill>
                <a:latin typeface="Aldhabi" pitchFamily="2" charset="-78"/>
                <a:cs typeface="Aldhabi" pitchFamily="2" charset="-78"/>
              </a:rPr>
              <a:t>haven’t repented</a:t>
            </a:r>
            <a:r>
              <a:rPr lang="en-US" dirty="0">
                <a:solidFill>
                  <a:schemeClr val="bg1"/>
                </a:solidFill>
                <a:latin typeface="Aldhabi" pitchFamily="2" charset="-78"/>
                <a:cs typeface="Aldhabi" pitchFamily="2" charset="-78"/>
              </a:rPr>
              <a:t>, and still cherish your sin. Psa.66:18-19; Prov.28:9; Isa.1:15</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For show, when you are </a:t>
            </a:r>
            <a:r>
              <a:rPr lang="en-US" i="1" dirty="0">
                <a:solidFill>
                  <a:schemeClr val="bg1"/>
                </a:solidFill>
                <a:latin typeface="Aldhabi" pitchFamily="2" charset="-78"/>
                <a:cs typeface="Aldhabi" pitchFamily="2" charset="-78"/>
              </a:rPr>
              <a:t>trying to impress</a:t>
            </a:r>
            <a:r>
              <a:rPr lang="en-US" dirty="0">
                <a:solidFill>
                  <a:schemeClr val="bg1"/>
                </a:solidFill>
                <a:latin typeface="Aldhabi" pitchFamily="2" charset="-78"/>
                <a:cs typeface="Aldhabi" pitchFamily="2" charset="-78"/>
              </a:rPr>
              <a:t> others.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Matt.6:5</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1069245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Obstacles That Hinder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b="1" i="1" dirty="0">
                <a:solidFill>
                  <a:schemeClr val="bg1"/>
                </a:solidFill>
                <a:latin typeface="Aldhabi" pitchFamily="2" charset="-78"/>
                <a:cs typeface="Aldhabi" pitchFamily="2" charset="-78"/>
              </a:rPr>
              <a:t>R</a:t>
            </a:r>
            <a:r>
              <a:rPr lang="en-US" i="1" dirty="0">
                <a:solidFill>
                  <a:schemeClr val="bg1"/>
                </a:solidFill>
                <a:latin typeface="Aldhabi" pitchFamily="2" charset="-78"/>
                <a:cs typeface="Aldhabi" pitchFamily="2" charset="-78"/>
              </a:rPr>
              <a:t>epetitive, empty words</a:t>
            </a:r>
            <a:r>
              <a:rPr lang="en-US" dirty="0">
                <a:solidFill>
                  <a:schemeClr val="bg1"/>
                </a:solidFill>
                <a:latin typeface="Aldhabi" pitchFamily="2" charset="-78"/>
                <a:cs typeface="Aldhabi" pitchFamily="2" charset="-78"/>
              </a:rPr>
              <a:t> instead of heartfelt requests.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Matt.6:7-8</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Without ever asking God, </a:t>
            </a:r>
            <a:r>
              <a:rPr lang="en-US" i="1" dirty="0">
                <a:solidFill>
                  <a:schemeClr val="bg1"/>
                </a:solidFill>
                <a:latin typeface="Aldhabi" pitchFamily="2" charset="-78"/>
                <a:cs typeface="Aldhabi" pitchFamily="2" charset="-78"/>
              </a:rPr>
              <a:t>neglecting to actually pray</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James 4:2</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With </a:t>
            </a:r>
            <a:r>
              <a:rPr lang="en-US" i="1" dirty="0">
                <a:solidFill>
                  <a:schemeClr val="bg1"/>
                </a:solidFill>
                <a:latin typeface="Aldhabi" pitchFamily="2" charset="-78"/>
                <a:cs typeface="Aldhabi" pitchFamily="2" charset="-78"/>
              </a:rPr>
              <a:t>impure motives</a:t>
            </a:r>
            <a:r>
              <a:rPr lang="en-US" dirty="0">
                <a:solidFill>
                  <a:schemeClr val="bg1"/>
                </a:solidFill>
                <a:latin typeface="Aldhabi" pitchFamily="2" charset="-78"/>
                <a:cs typeface="Aldhabi" pitchFamily="2" charset="-78"/>
              </a:rPr>
              <a:t>, selfish, driven by lust for pleasure.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James 4:3</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110920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Obstacles That Hinder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With </a:t>
            </a:r>
            <a:r>
              <a:rPr lang="en-US" i="1" dirty="0">
                <a:solidFill>
                  <a:schemeClr val="bg1"/>
                </a:solidFill>
                <a:latin typeface="Aldhabi" pitchFamily="2" charset="-78"/>
                <a:cs typeface="Aldhabi" pitchFamily="2" charset="-78"/>
              </a:rPr>
              <a:t>impure motives</a:t>
            </a:r>
            <a:r>
              <a:rPr lang="en-US" dirty="0">
                <a:solidFill>
                  <a:schemeClr val="bg1"/>
                </a:solidFill>
                <a:latin typeface="Aldhabi" pitchFamily="2" charset="-78"/>
                <a:cs typeface="Aldhabi" pitchFamily="2" charset="-78"/>
              </a:rPr>
              <a:t>, selfish, driven by lust for pleasure.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James 4:3</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mistreating </a:t>
            </a:r>
            <a:r>
              <a:rPr lang="en-US" dirty="0">
                <a:solidFill>
                  <a:schemeClr val="bg1"/>
                </a:solidFill>
                <a:latin typeface="Aldhabi" pitchFamily="2" charset="-78"/>
                <a:cs typeface="Aldhabi" pitchFamily="2" charset="-78"/>
              </a:rPr>
              <a:t>your spouse or loved ones. 1 Pet.3:7</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ignoring the poor</a:t>
            </a:r>
            <a:r>
              <a:rPr lang="en-US" dirty="0">
                <a:solidFill>
                  <a:schemeClr val="bg1"/>
                </a:solidFill>
                <a:latin typeface="Aldhabi" pitchFamily="2" charset="-78"/>
                <a:cs typeface="Aldhabi" pitchFamily="2" charset="-78"/>
              </a:rPr>
              <a:t>, the needs of the others.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Prov.21:13</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020221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Obstacles That Hinder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refusing to forgive</a:t>
            </a:r>
            <a:r>
              <a:rPr lang="en-US" dirty="0">
                <a:solidFill>
                  <a:schemeClr val="bg1"/>
                </a:solidFill>
                <a:latin typeface="Aldhabi" pitchFamily="2" charset="-78"/>
                <a:cs typeface="Aldhabi" pitchFamily="2" charset="-78"/>
              </a:rPr>
              <a:t>; bitterness, holding a grudge.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Mark 11:25-26</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Without faith</a:t>
            </a:r>
            <a:r>
              <a:rPr lang="en-US" dirty="0">
                <a:solidFill>
                  <a:schemeClr val="bg1"/>
                </a:solidFill>
                <a:latin typeface="Aldhabi" pitchFamily="2" charset="-78"/>
                <a:cs typeface="Aldhabi" pitchFamily="2" charset="-78"/>
              </a:rPr>
              <a:t>, doubting, not trusting that God is able.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James 1:6-8; Mark 11:24</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67734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138773"/>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“Is prayer your steering wheel or your spare tire?"</a:t>
            </a:r>
          </a:p>
          <a:p>
            <a:pPr lvl="0"/>
            <a:r>
              <a:rPr lang="en-US" sz="2800" dirty="0">
                <a:solidFill>
                  <a:schemeClr val="bg1"/>
                </a:solidFill>
                <a:latin typeface="Aldhabi" pitchFamily="2" charset="-78"/>
                <a:cs typeface="Aldhabi" pitchFamily="2" charset="-78"/>
              </a:rPr>
              <a:t> - Corrie ten Boom</a:t>
            </a:r>
          </a:p>
        </p:txBody>
      </p:sp>
    </p:spTree>
    <p:extLst>
      <p:ext uri="{BB962C8B-B14F-4D97-AF65-F5344CB8AC3E}">
        <p14:creationId xmlns:p14="http://schemas.microsoft.com/office/powerpoint/2010/main" val="281425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Keys to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God is willing, able, and pleased to bless His children.</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Matt.7:11; Rom.8:32; 2 Cor.9:8</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We can overcome obstacles that hinder prayers by following God’s instructions. Pray… </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By </a:t>
            </a:r>
            <a:r>
              <a:rPr lang="en-US" i="1" dirty="0">
                <a:solidFill>
                  <a:schemeClr val="bg1"/>
                </a:solidFill>
                <a:latin typeface="Aldhabi" pitchFamily="2" charset="-78"/>
                <a:cs typeface="Aldhabi" pitchFamily="2" charset="-78"/>
              </a:rPr>
              <a:t>asking, seeking, knocking</a:t>
            </a:r>
            <a:r>
              <a:rPr lang="en-US" dirty="0">
                <a:solidFill>
                  <a:schemeClr val="bg1"/>
                </a:solidFill>
                <a:latin typeface="Aldhabi" pitchFamily="2" charset="-78"/>
                <a:cs typeface="Aldhabi" pitchFamily="2" charset="-78"/>
              </a:rPr>
              <a:t> persistently. Matt.7:7-8</a:t>
            </a: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616962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Keys to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i="1" dirty="0">
                <a:solidFill>
                  <a:schemeClr val="bg1"/>
                </a:solidFill>
                <a:latin typeface="Aldhabi" pitchFamily="2" charset="-78"/>
                <a:cs typeface="Aldhabi" pitchFamily="2" charset="-78"/>
              </a:rPr>
              <a:t>With faith</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Believe God’s promises to provide for us. Mark 11:24</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Privately</a:t>
            </a:r>
            <a:r>
              <a:rPr lang="en-US" dirty="0">
                <a:solidFill>
                  <a:schemeClr val="bg1"/>
                </a:solidFill>
                <a:latin typeface="Aldhabi" pitchFamily="2" charset="-78"/>
                <a:cs typeface="Aldhabi" pitchFamily="2" charset="-78"/>
              </a:rPr>
              <a:t>, in secret where only God can hear you. Matt.6:6</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According to God’s will</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desire the things that God wants. 1 John 5:14</a:t>
            </a: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242999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Keys to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i="1" dirty="0">
                <a:solidFill>
                  <a:schemeClr val="bg1"/>
                </a:solidFill>
                <a:latin typeface="Aldhabi" pitchFamily="2" charset="-78"/>
                <a:cs typeface="Aldhabi" pitchFamily="2" charset="-78"/>
              </a:rPr>
              <a:t>In Jesus’ name</a:t>
            </a:r>
            <a:r>
              <a:rPr lang="en-US" dirty="0">
                <a:solidFill>
                  <a:schemeClr val="bg1"/>
                </a:solidFill>
                <a:latin typeface="Aldhabi" pitchFamily="2" charset="-78"/>
                <a:cs typeface="Aldhabi" pitchFamily="2" charset="-78"/>
              </a:rPr>
              <a:t>. John 14:13-14</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In </a:t>
            </a:r>
            <a:r>
              <a:rPr lang="en-US" i="1" dirty="0">
                <a:solidFill>
                  <a:schemeClr val="bg1"/>
                </a:solidFill>
                <a:latin typeface="Aldhabi" pitchFamily="2" charset="-78"/>
                <a:cs typeface="Aldhabi" pitchFamily="2" charset="-78"/>
              </a:rPr>
              <a:t>agreement with other believers</a:t>
            </a:r>
            <a:r>
              <a:rPr lang="en-US" dirty="0">
                <a:solidFill>
                  <a:schemeClr val="bg1"/>
                </a:solidFill>
                <a:latin typeface="Aldhabi" pitchFamily="2" charset="-78"/>
                <a:cs typeface="Aldhabi" pitchFamily="2" charset="-78"/>
              </a:rPr>
              <a:t>, to avoid selfish prayers. Matt.18:19-20</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While fasting</a:t>
            </a:r>
            <a:r>
              <a:rPr lang="en-US" dirty="0">
                <a:solidFill>
                  <a:schemeClr val="bg1"/>
                </a:solidFill>
                <a:latin typeface="Aldhabi" pitchFamily="2" charset="-78"/>
                <a:cs typeface="Aldhabi" pitchFamily="2" charset="-78"/>
              </a:rPr>
              <a:t>, to depend on God and avoid all distractions. Acts 14:23</a:t>
            </a:r>
            <a:br>
              <a:rPr lang="en-US" dirty="0">
                <a:solidFill>
                  <a:schemeClr val="bg1"/>
                </a:solidFill>
                <a:latin typeface="Aldhabi" pitchFamily="2" charset="-78"/>
                <a:cs typeface="Aldhabi" pitchFamily="2" charset="-78"/>
              </a:rPr>
            </a:br>
            <a:endParaRPr lang="en-US" dirty="0">
              <a:solidFill>
                <a:schemeClr val="bg1"/>
              </a:solidFill>
              <a:latin typeface="Aldhabi" pitchFamily="2" charset="-78"/>
              <a:cs typeface="Aldhabi" pitchFamily="2" charset="-78"/>
            </a:endParaRP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587502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Keys to Effective Prayer</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walking in obedience</a:t>
            </a:r>
            <a:r>
              <a:rPr lang="en-US" dirty="0">
                <a:solidFill>
                  <a:schemeClr val="bg1"/>
                </a:solidFill>
                <a:latin typeface="Aldhabi" pitchFamily="2" charset="-78"/>
                <a:cs typeface="Aldhabi" pitchFamily="2" charset="-78"/>
              </a:rPr>
              <a:t>, living to please Him.</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1 John 3:21-22</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abiding in Christ</a:t>
            </a:r>
            <a:r>
              <a:rPr lang="en-US" dirty="0">
                <a:solidFill>
                  <a:schemeClr val="bg1"/>
                </a:solidFill>
                <a:latin typeface="Aldhabi" pitchFamily="2" charset="-78"/>
                <a:cs typeface="Aldhabi" pitchFamily="2" charset="-78"/>
              </a:rPr>
              <a:t> and His Word, remain in Him. John 15:7</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While </a:t>
            </a:r>
            <a:r>
              <a:rPr lang="en-US" i="1" dirty="0">
                <a:solidFill>
                  <a:schemeClr val="bg1"/>
                </a:solidFill>
                <a:latin typeface="Aldhabi" pitchFamily="2" charset="-78"/>
                <a:cs typeface="Aldhabi" pitchFamily="2" charset="-78"/>
              </a:rPr>
              <a:t>delighting yourself in the Lord</a:t>
            </a:r>
            <a:r>
              <a:rPr lang="en-US" dirty="0">
                <a:solidFill>
                  <a:schemeClr val="bg1"/>
                </a:solidFill>
                <a:latin typeface="Aldhabi" pitchFamily="2" charset="-78"/>
                <a:cs typeface="Aldhabi" pitchFamily="2" charset="-78"/>
              </a:rPr>
              <a:t>, satisfied in Him only. Psa.37:4</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335427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Persistent prayer doesn’t mean we try to twist God’s arm. It means we are deeply concerned, burdened, and cannot rest until we get God’s answer.</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Robert Law put it this way:</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“Prayer is not about getting </a:t>
            </a:r>
            <a:r>
              <a:rPr lang="en-US" i="1" dirty="0">
                <a:solidFill>
                  <a:schemeClr val="bg1"/>
                </a:solidFill>
                <a:latin typeface="Aldhabi" pitchFamily="2" charset="-78"/>
                <a:cs typeface="Aldhabi" pitchFamily="2" charset="-78"/>
              </a:rPr>
              <a:t>our</a:t>
            </a:r>
            <a:r>
              <a:rPr lang="en-US" dirty="0">
                <a:solidFill>
                  <a:schemeClr val="bg1"/>
                </a:solidFill>
                <a:latin typeface="Aldhabi" pitchFamily="2" charset="-78"/>
                <a:cs typeface="Aldhabi" pitchFamily="2" charset="-78"/>
              </a:rPr>
              <a:t> will done in heaven;</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it is getting </a:t>
            </a:r>
            <a:r>
              <a:rPr lang="en-US" i="1" dirty="0">
                <a:solidFill>
                  <a:schemeClr val="bg1"/>
                </a:solidFill>
                <a:latin typeface="Aldhabi" pitchFamily="2" charset="-78"/>
                <a:cs typeface="Aldhabi" pitchFamily="2" charset="-78"/>
              </a:rPr>
              <a:t>God’s</a:t>
            </a:r>
            <a:r>
              <a:rPr lang="en-US" dirty="0">
                <a:solidFill>
                  <a:schemeClr val="bg1"/>
                </a:solidFill>
                <a:latin typeface="Aldhabi" pitchFamily="2" charset="-78"/>
                <a:cs typeface="Aldhabi" pitchFamily="2" charset="-78"/>
              </a:rPr>
              <a:t> will done on </a:t>
            </a:r>
            <a:r>
              <a:rPr lang="en-US" i="1" dirty="0">
                <a:solidFill>
                  <a:schemeClr val="bg1"/>
                </a:solidFill>
                <a:latin typeface="Aldhabi" pitchFamily="2" charset="-78"/>
                <a:cs typeface="Aldhabi" pitchFamily="2" charset="-78"/>
              </a:rPr>
              <a:t>earth</a:t>
            </a:r>
            <a:r>
              <a:rPr lang="en-US" dirty="0">
                <a:solidFill>
                  <a:schemeClr val="bg1"/>
                </a:solidFill>
                <a:latin typeface="Aldhabi" pitchFamily="2" charset="-78"/>
                <a:cs typeface="Aldhabi" pitchFamily="2" charset="-78"/>
              </a:rPr>
              <a:t>.”</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820784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Pray for God to give you endurance to keep on praying for His will to be done.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 </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Daniel (9:3-19) prayed a great prayer of intercession for God’s people.</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Daniel (9:2-3) realized God planned to keep Israel in</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captivity for 70 years, then release them.</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411795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Then Daniel did a strange thing: he prayed that God</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would </a:t>
            </a:r>
            <a:r>
              <a:rPr lang="en-US" i="1" dirty="0">
                <a:solidFill>
                  <a:schemeClr val="bg1"/>
                </a:solidFill>
                <a:latin typeface="Aldhabi" pitchFamily="2" charset="-78"/>
                <a:cs typeface="Aldhabi" pitchFamily="2" charset="-78"/>
              </a:rPr>
              <a:t>do</a:t>
            </a:r>
            <a:r>
              <a:rPr lang="en-US" dirty="0">
                <a:solidFill>
                  <a:schemeClr val="bg1"/>
                </a:solidFill>
                <a:latin typeface="Aldhabi" pitchFamily="2" charset="-78"/>
                <a:cs typeface="Aldhabi" pitchFamily="2" charset="-78"/>
              </a:rPr>
              <a:t> what God </a:t>
            </a:r>
            <a:r>
              <a:rPr lang="en-US" i="1" dirty="0">
                <a:solidFill>
                  <a:schemeClr val="bg1"/>
                </a:solidFill>
                <a:latin typeface="Aldhabi" pitchFamily="2" charset="-78"/>
                <a:cs typeface="Aldhabi" pitchFamily="2" charset="-78"/>
              </a:rPr>
              <a:t>planned</a:t>
            </a:r>
            <a:r>
              <a:rPr lang="en-US" dirty="0">
                <a:solidFill>
                  <a:schemeClr val="bg1"/>
                </a:solidFill>
                <a:latin typeface="Aldhabi" pitchFamily="2" charset="-78"/>
                <a:cs typeface="Aldhabi" pitchFamily="2" charset="-78"/>
              </a:rPr>
              <a:t> to do.</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But if God </a:t>
            </a:r>
            <a:r>
              <a:rPr lang="en-US" i="1" dirty="0">
                <a:solidFill>
                  <a:schemeClr val="bg1"/>
                </a:solidFill>
                <a:latin typeface="Aldhabi" pitchFamily="2" charset="-78"/>
                <a:cs typeface="Aldhabi" pitchFamily="2" charset="-78"/>
              </a:rPr>
              <a:t>intends</a:t>
            </a:r>
            <a:r>
              <a:rPr lang="en-US" dirty="0">
                <a:solidFill>
                  <a:schemeClr val="bg1"/>
                </a:solidFill>
                <a:latin typeface="Aldhabi" pitchFamily="2" charset="-78"/>
                <a:cs typeface="Aldhabi" pitchFamily="2" charset="-78"/>
              </a:rPr>
              <a:t> to do (or wants us to have)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something, why should we bother to pray?</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Daniel showed us a powerful principle of prayer;</a:t>
            </a: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all</a:t>
            </a:r>
            <a:r>
              <a:rPr lang="en-US" dirty="0">
                <a:solidFill>
                  <a:schemeClr val="bg1"/>
                </a:solidFill>
                <a:latin typeface="Aldhabi" pitchFamily="2" charset="-78"/>
                <a:cs typeface="Aldhabi" pitchFamily="2" charset="-78"/>
              </a:rPr>
              <a:t> believers should follow his example.</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862479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It’s a waste of time to pray for things that God has forbidden. It’s never </a:t>
            </a:r>
            <a:r>
              <a:rPr lang="en-US" i="1" dirty="0">
                <a:solidFill>
                  <a:schemeClr val="bg1"/>
                </a:solidFill>
                <a:latin typeface="Aldhabi" pitchFamily="2" charset="-78"/>
                <a:cs typeface="Aldhabi" pitchFamily="2" charset="-78"/>
              </a:rPr>
              <a:t>right</a:t>
            </a:r>
            <a:r>
              <a:rPr lang="en-US" dirty="0">
                <a:solidFill>
                  <a:schemeClr val="bg1"/>
                </a:solidFill>
                <a:latin typeface="Aldhabi" pitchFamily="2" charset="-78"/>
                <a:cs typeface="Aldhabi" pitchFamily="2" charset="-78"/>
              </a:rPr>
              <a:t> to pray for things that God has already said are </a:t>
            </a:r>
            <a:r>
              <a:rPr lang="en-US" i="1" dirty="0">
                <a:solidFill>
                  <a:schemeClr val="bg1"/>
                </a:solidFill>
                <a:latin typeface="Aldhabi" pitchFamily="2" charset="-78"/>
                <a:cs typeface="Aldhabi" pitchFamily="2" charset="-78"/>
              </a:rPr>
              <a:t>wrong</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But God </a:t>
            </a:r>
            <a:r>
              <a:rPr lang="en-US" i="1" dirty="0">
                <a:solidFill>
                  <a:schemeClr val="bg1"/>
                </a:solidFill>
                <a:latin typeface="Aldhabi" pitchFamily="2" charset="-78"/>
                <a:cs typeface="Aldhabi" pitchFamily="2" charset="-78"/>
              </a:rPr>
              <a:t>commands</a:t>
            </a:r>
            <a:r>
              <a:rPr lang="en-US" dirty="0">
                <a:solidFill>
                  <a:schemeClr val="bg1"/>
                </a:solidFill>
                <a:latin typeface="Aldhabi" pitchFamily="2" charset="-78"/>
                <a:cs typeface="Aldhabi" pitchFamily="2" charset="-78"/>
              </a:rPr>
              <a:t> us to pray for everything </a:t>
            </a:r>
            <a:r>
              <a:rPr lang="en-US" i="1" dirty="0">
                <a:solidFill>
                  <a:schemeClr val="bg1"/>
                </a:solidFill>
                <a:latin typeface="Aldhabi" pitchFamily="2" charset="-78"/>
                <a:cs typeface="Aldhabi" pitchFamily="2" charset="-78"/>
              </a:rPr>
              <a:t>else</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 </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God knows the future; He knows the plans He has for us.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Jer.29:11-13</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119782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1 John 5:14-15 God hears and answers prayers according to His will.</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Yet God </a:t>
            </a:r>
            <a:r>
              <a:rPr lang="en-US" i="1" dirty="0">
                <a:solidFill>
                  <a:schemeClr val="bg1"/>
                </a:solidFill>
                <a:latin typeface="Aldhabi" pitchFamily="2" charset="-78"/>
                <a:cs typeface="Aldhabi" pitchFamily="2" charset="-78"/>
              </a:rPr>
              <a:t>still</a:t>
            </a:r>
            <a:r>
              <a:rPr lang="en-US" dirty="0">
                <a:solidFill>
                  <a:schemeClr val="bg1"/>
                </a:solidFill>
                <a:latin typeface="Aldhabi" pitchFamily="2" charset="-78"/>
                <a:cs typeface="Aldhabi" pitchFamily="2" charset="-78"/>
              </a:rPr>
              <a:t> expects us to pray over His plan, day by day.</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Why? For what purpose?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 </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Prayer is not about trying to persuade God to change His mind. God’s will is </a:t>
            </a:r>
            <a:r>
              <a:rPr lang="en-US" i="1" dirty="0">
                <a:solidFill>
                  <a:schemeClr val="bg1"/>
                </a:solidFill>
                <a:latin typeface="Aldhabi" pitchFamily="2" charset="-78"/>
                <a:cs typeface="Aldhabi" pitchFamily="2" charset="-78"/>
              </a:rPr>
              <a:t>perfect</a:t>
            </a:r>
            <a:r>
              <a:rPr lang="en-US" dirty="0">
                <a:solidFill>
                  <a:schemeClr val="bg1"/>
                </a:solidFill>
                <a:latin typeface="Aldhabi" pitchFamily="2" charset="-78"/>
                <a:cs typeface="Aldhabi" pitchFamily="2" charset="-78"/>
              </a:rPr>
              <a:t>.</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195776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Why would we want God to </a:t>
            </a:r>
            <a:r>
              <a:rPr lang="en-US" i="1" dirty="0">
                <a:solidFill>
                  <a:schemeClr val="bg1"/>
                </a:solidFill>
                <a:latin typeface="Aldhabi" pitchFamily="2" charset="-78"/>
                <a:cs typeface="Aldhabi" pitchFamily="2" charset="-78"/>
              </a:rPr>
              <a:t>change</a:t>
            </a:r>
            <a:r>
              <a:rPr lang="en-US" dirty="0">
                <a:solidFill>
                  <a:schemeClr val="bg1"/>
                </a:solidFill>
                <a:latin typeface="Aldhabi" pitchFamily="2" charset="-78"/>
                <a:cs typeface="Aldhabi" pitchFamily="2" charset="-78"/>
              </a:rPr>
              <a:t> the perfect plan that He has in mind for us?</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Instead, </a:t>
            </a:r>
            <a:r>
              <a:rPr lang="en-US" i="1" dirty="0">
                <a:solidFill>
                  <a:schemeClr val="bg1"/>
                </a:solidFill>
                <a:latin typeface="Aldhabi" pitchFamily="2" charset="-78"/>
                <a:cs typeface="Aldhabi" pitchFamily="2" charset="-78"/>
              </a:rPr>
              <a:t>we</a:t>
            </a:r>
            <a:r>
              <a:rPr lang="en-US" dirty="0">
                <a:solidFill>
                  <a:schemeClr val="bg1"/>
                </a:solidFill>
                <a:latin typeface="Aldhabi" pitchFamily="2" charset="-78"/>
                <a:cs typeface="Aldhabi" pitchFamily="2" charset="-78"/>
              </a:rPr>
              <a:t> need to conform. Prayer is </a:t>
            </a:r>
            <a:r>
              <a:rPr lang="en-US" i="1" dirty="0">
                <a:solidFill>
                  <a:schemeClr val="bg1"/>
                </a:solidFill>
                <a:latin typeface="Aldhabi" pitchFamily="2" charset="-78"/>
                <a:cs typeface="Aldhabi" pitchFamily="2" charset="-78"/>
              </a:rPr>
              <a:t>not</a:t>
            </a:r>
            <a:r>
              <a:rPr lang="en-US" dirty="0">
                <a:solidFill>
                  <a:schemeClr val="bg1"/>
                </a:solidFill>
                <a:latin typeface="Aldhabi" pitchFamily="2" charset="-78"/>
                <a:cs typeface="Aldhabi" pitchFamily="2" charset="-78"/>
              </a:rPr>
              <a:t> about asking God to bend toward </a:t>
            </a:r>
            <a:r>
              <a:rPr lang="en-US" i="1" dirty="0">
                <a:solidFill>
                  <a:schemeClr val="bg1"/>
                </a:solidFill>
                <a:latin typeface="Aldhabi" pitchFamily="2" charset="-78"/>
                <a:cs typeface="Aldhabi" pitchFamily="2" charset="-78"/>
              </a:rPr>
              <a:t>my</a:t>
            </a:r>
            <a:r>
              <a:rPr lang="en-US" dirty="0">
                <a:solidFill>
                  <a:schemeClr val="bg1"/>
                </a:solidFill>
                <a:latin typeface="Aldhabi" pitchFamily="2" charset="-78"/>
                <a:cs typeface="Aldhabi" pitchFamily="2" charset="-78"/>
              </a:rPr>
              <a:t> desires.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 </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 ask God to reveal </a:t>
            </a:r>
            <a:r>
              <a:rPr lang="en-US" i="1" dirty="0">
                <a:solidFill>
                  <a:schemeClr val="bg1"/>
                </a:solidFill>
                <a:latin typeface="Aldhabi" pitchFamily="2" charset="-78"/>
                <a:cs typeface="Aldhabi" pitchFamily="2" charset="-78"/>
              </a:rPr>
              <a:t>His</a:t>
            </a:r>
            <a:r>
              <a:rPr lang="en-US" dirty="0">
                <a:solidFill>
                  <a:schemeClr val="bg1"/>
                </a:solidFill>
                <a:latin typeface="Aldhabi" pitchFamily="2" charset="-78"/>
                <a:cs typeface="Aldhabi" pitchFamily="2" charset="-78"/>
              </a:rPr>
              <a:t> will for me.</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 ask Him to help me obey, to adjust</a:t>
            </a:r>
            <a:r>
              <a:rPr lang="en-US" i="1" dirty="0">
                <a:solidFill>
                  <a:schemeClr val="bg1"/>
                </a:solidFill>
                <a:latin typeface="Aldhabi" pitchFamily="2" charset="-78"/>
                <a:cs typeface="Aldhabi" pitchFamily="2" charset="-78"/>
              </a:rPr>
              <a:t> my </a:t>
            </a:r>
            <a:r>
              <a:rPr lang="en-US" dirty="0">
                <a:solidFill>
                  <a:schemeClr val="bg1"/>
                </a:solidFill>
                <a:latin typeface="Aldhabi" pitchFamily="2" charset="-78"/>
                <a:cs typeface="Aldhabi" pitchFamily="2" charset="-78"/>
              </a:rPr>
              <a:t>life to</a:t>
            </a:r>
            <a:r>
              <a:rPr lang="en-US" i="1" dirty="0">
                <a:solidFill>
                  <a:schemeClr val="bg1"/>
                </a:solidFill>
                <a:latin typeface="Aldhabi" pitchFamily="2" charset="-78"/>
                <a:cs typeface="Aldhabi" pitchFamily="2" charset="-78"/>
              </a:rPr>
              <a:t> His </a:t>
            </a:r>
            <a:r>
              <a:rPr lang="en-US" dirty="0">
                <a:solidFill>
                  <a:schemeClr val="bg1"/>
                </a:solidFill>
                <a:latin typeface="Aldhabi" pitchFamily="2" charset="-78"/>
                <a:cs typeface="Aldhabi" pitchFamily="2" charset="-78"/>
              </a:rPr>
              <a:t>will.</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140093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323439"/>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“Praying without </a:t>
            </a:r>
            <a:r>
              <a:rPr lang="en-US" sz="4000" i="1" dirty="0">
                <a:solidFill>
                  <a:schemeClr val="bg1"/>
                </a:solidFill>
                <a:latin typeface="Aldhabi" pitchFamily="2" charset="-78"/>
                <a:cs typeface="Aldhabi" pitchFamily="2" charset="-78"/>
              </a:rPr>
              <a:t>ceasing</a:t>
            </a:r>
            <a:r>
              <a:rPr lang="en-US" sz="4000" dirty="0">
                <a:solidFill>
                  <a:schemeClr val="bg1"/>
                </a:solidFill>
                <a:latin typeface="Aldhabi" pitchFamily="2" charset="-78"/>
                <a:cs typeface="Aldhabi" pitchFamily="2" charset="-78"/>
              </a:rPr>
              <a:t>…”</a:t>
            </a:r>
          </a:p>
          <a:p>
            <a:pPr lvl="0"/>
            <a:r>
              <a:rPr lang="en-US" sz="4000" dirty="0">
                <a:solidFill>
                  <a:schemeClr val="bg1"/>
                </a:solidFill>
                <a:latin typeface="Aldhabi" pitchFamily="2" charset="-78"/>
                <a:cs typeface="Aldhabi" pitchFamily="2" charset="-78"/>
              </a:rPr>
              <a:t> </a:t>
            </a:r>
            <a:r>
              <a:rPr lang="en-US" sz="2800" dirty="0">
                <a:solidFill>
                  <a:schemeClr val="bg1"/>
                </a:solidFill>
                <a:latin typeface="Aldhabi" pitchFamily="2" charset="-78"/>
                <a:cs typeface="Aldhabi" pitchFamily="2" charset="-78"/>
              </a:rPr>
              <a:t>- Apostle Paul</a:t>
            </a:r>
          </a:p>
        </p:txBody>
      </p:sp>
    </p:spTree>
    <p:extLst>
      <p:ext uri="{BB962C8B-B14F-4D97-AF65-F5344CB8AC3E}">
        <p14:creationId xmlns:p14="http://schemas.microsoft.com/office/powerpoint/2010/main" val="223586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A person walking down a dirt road&#10;&#10;Description automatically generated with low confidence">
            <a:extLst>
              <a:ext uri="{FF2B5EF4-FFF2-40B4-BE49-F238E27FC236}">
                <a16:creationId xmlns:a16="http://schemas.microsoft.com/office/drawing/2014/main" id="{FF1BA172-42EA-7B48-8EB2-5E0CFF195C22}"/>
              </a:ext>
            </a:extLst>
          </p:cNvPr>
          <p:cNvPicPr>
            <a:picLocks noChangeAspect="1"/>
          </p:cNvPicPr>
          <p:nvPr/>
        </p:nvPicPr>
        <p:blipFill rotWithShape="1">
          <a:blip r:embed="rId2">
            <a:alphaModFix amt="40000"/>
          </a:blip>
          <a:srcRect t="3908" b="28727"/>
          <a:stretch/>
        </p:blipFill>
        <p:spPr>
          <a:xfrm>
            <a:off x="20" y="10"/>
            <a:ext cx="12191981" cy="6857990"/>
          </a:xfrm>
          <a:prstGeom prst="rect">
            <a:avLst/>
          </a:prstGeom>
        </p:spPr>
      </p:pic>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838343" y="365125"/>
            <a:ext cx="10515600" cy="1325563"/>
          </a:xfrm>
        </p:spPr>
        <p:txBody>
          <a:bodyPr>
            <a:normAutofit fontScale="90000"/>
          </a:bodyPr>
          <a:lstStyle/>
          <a:p>
            <a:br>
              <a:rPr lang="en-US" sz="3200" b="1"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Habits of Prayer</a:t>
            </a:r>
            <a:br>
              <a:rPr lang="en-US" sz="3200" dirty="0">
                <a:solidFill>
                  <a:srgbClr val="FFFFFF"/>
                </a:solidFill>
                <a:latin typeface="Aldhabi" pitchFamily="2" charset="-78"/>
                <a:cs typeface="Aldhabi" pitchFamily="2" charset="-78"/>
              </a:rPr>
            </a:br>
            <a:r>
              <a:rPr lang="en-US" sz="3200" b="1" dirty="0">
                <a:solidFill>
                  <a:srgbClr val="FFFFFF"/>
                </a:solidFill>
                <a:latin typeface="Aldhabi" pitchFamily="2" charset="-78"/>
                <a:cs typeface="Aldhabi" pitchFamily="2" charset="-78"/>
              </a:rPr>
              <a:t>Why Continue to Pray?</a:t>
            </a:r>
            <a:br>
              <a:rPr lang="en-US" sz="11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By John Kincaid</a:t>
            </a:r>
            <a:br>
              <a:rPr lang="en-US" sz="1800" dirty="0">
                <a:solidFill>
                  <a:srgbClr val="FFFFFF"/>
                </a:solidFill>
                <a:latin typeface="Aldhabi" pitchFamily="2" charset="-78"/>
                <a:cs typeface="Aldhabi" pitchFamily="2" charset="-78"/>
              </a:rPr>
            </a:br>
            <a:r>
              <a:rPr lang="en-US" sz="1800" b="1" dirty="0">
                <a:solidFill>
                  <a:srgbClr val="FFFFFF"/>
                </a:solidFill>
                <a:latin typeface="Aldhabi" pitchFamily="2" charset="-78"/>
                <a:cs typeface="Aldhabi" pitchFamily="2" charset="-78"/>
              </a:rPr>
              <a:t>Peace in Believing Ministries</a:t>
            </a: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br>
              <a:rPr lang="en-US" sz="1100" dirty="0">
                <a:solidFill>
                  <a:srgbClr val="FFFFFF"/>
                </a:solidFill>
                <a:latin typeface="Aldhabi" pitchFamily="2" charset="-78"/>
                <a:cs typeface="Aldhabi" pitchFamily="2" charset="-78"/>
              </a:rPr>
            </a:br>
            <a:endParaRPr lang="en-US" sz="1100" dirty="0">
              <a:solidFill>
                <a:srgbClr val="FFFFFF"/>
              </a:solidFill>
              <a:latin typeface="Aldhabi" pitchFamily="2" charset="-78"/>
              <a:cs typeface="Aldhabi" pitchFamily="2" charset="-78"/>
            </a:endParaRPr>
          </a:p>
        </p:txBody>
      </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838344" y="2013625"/>
            <a:ext cx="5283866" cy="4163337"/>
          </a:xfrm>
        </p:spPr>
        <p:txBody>
          <a:bodyPr>
            <a:noAutofit/>
          </a:bodyPr>
          <a:lstStyle/>
          <a:p>
            <a:pPr marL="0" indent="0">
              <a:buNone/>
            </a:pPr>
            <a:r>
              <a:rPr lang="en-US" dirty="0">
                <a:solidFill>
                  <a:schemeClr val="bg1"/>
                </a:solidFill>
                <a:latin typeface="Aldhabi" pitchFamily="2" charset="-78"/>
                <a:cs typeface="Aldhabi" pitchFamily="2" charset="-78"/>
              </a:rPr>
              <a:t>I challenge you: ask God to reveal </a:t>
            </a:r>
            <a:r>
              <a:rPr lang="en-US" i="1" dirty="0">
                <a:solidFill>
                  <a:schemeClr val="bg1"/>
                </a:solidFill>
                <a:latin typeface="Aldhabi" pitchFamily="2" charset="-78"/>
                <a:cs typeface="Aldhabi" pitchFamily="2" charset="-78"/>
              </a:rPr>
              <a:t>His</a:t>
            </a:r>
            <a:r>
              <a:rPr lang="en-US" dirty="0">
                <a:solidFill>
                  <a:schemeClr val="bg1"/>
                </a:solidFill>
                <a:latin typeface="Aldhabi" pitchFamily="2" charset="-78"/>
                <a:cs typeface="Aldhabi" pitchFamily="2" charset="-78"/>
              </a:rPr>
              <a:t> will for </a:t>
            </a:r>
            <a:r>
              <a:rPr lang="en-US" i="1" dirty="0">
                <a:solidFill>
                  <a:schemeClr val="bg1"/>
                </a:solidFill>
                <a:latin typeface="Aldhabi" pitchFamily="2" charset="-78"/>
                <a:cs typeface="Aldhabi" pitchFamily="2" charset="-78"/>
              </a:rPr>
              <a:t>you</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r>
              <a:rPr lang="en-US" i="1" dirty="0">
                <a:solidFill>
                  <a:schemeClr val="bg1"/>
                </a:solidFill>
                <a:latin typeface="Aldhabi" pitchFamily="2" charset="-78"/>
                <a:cs typeface="Aldhabi" pitchFamily="2" charset="-78"/>
              </a:rPr>
              <a:t>Follow</a:t>
            </a:r>
            <a:r>
              <a:rPr lang="en-US" dirty="0">
                <a:solidFill>
                  <a:schemeClr val="bg1"/>
                </a:solidFill>
                <a:latin typeface="Aldhabi" pitchFamily="2" charset="-78"/>
                <a:cs typeface="Aldhabi" pitchFamily="2" charset="-78"/>
              </a:rPr>
              <a:t> Him; bend</a:t>
            </a:r>
            <a:r>
              <a:rPr lang="en-US" i="1" dirty="0">
                <a:solidFill>
                  <a:schemeClr val="bg1"/>
                </a:solidFill>
                <a:latin typeface="Aldhabi" pitchFamily="2" charset="-78"/>
                <a:cs typeface="Aldhabi" pitchFamily="2" charset="-78"/>
              </a:rPr>
              <a:t> your </a:t>
            </a:r>
            <a:r>
              <a:rPr lang="en-US" dirty="0">
                <a:solidFill>
                  <a:schemeClr val="bg1"/>
                </a:solidFill>
                <a:latin typeface="Aldhabi" pitchFamily="2" charset="-78"/>
                <a:cs typeface="Aldhabi" pitchFamily="2" charset="-78"/>
              </a:rPr>
              <a:t>desires toward</a:t>
            </a:r>
            <a:r>
              <a:rPr lang="en-US" i="1" dirty="0">
                <a:solidFill>
                  <a:schemeClr val="bg1"/>
                </a:solidFill>
                <a:latin typeface="Aldhabi" pitchFamily="2" charset="-78"/>
                <a:cs typeface="Aldhabi" pitchFamily="2" charset="-78"/>
              </a:rPr>
              <a:t> His</a:t>
            </a:r>
            <a:r>
              <a:rPr lang="en-US" dirty="0">
                <a:solidFill>
                  <a:schemeClr val="bg1"/>
                </a:solidFill>
                <a:latin typeface="Aldhabi" pitchFamily="2" charset="-78"/>
                <a:cs typeface="Aldhabi" pitchFamily="2" charset="-78"/>
              </a:rPr>
              <a:t>.</a:t>
            </a:r>
            <a:br>
              <a:rPr lang="en-US" dirty="0">
                <a:solidFill>
                  <a:schemeClr val="bg1"/>
                </a:solidFill>
                <a:latin typeface="Aldhabi" pitchFamily="2" charset="-78"/>
                <a:cs typeface="Aldhabi" pitchFamily="2" charset="-78"/>
              </a:rPr>
            </a:b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When we pray, and God answers “Yes”,</a:t>
            </a:r>
            <a:br>
              <a:rPr lang="en-US" dirty="0">
                <a:solidFill>
                  <a:schemeClr val="bg1"/>
                </a:solidFill>
                <a:latin typeface="Aldhabi" pitchFamily="2" charset="-78"/>
                <a:cs typeface="Aldhabi" pitchFamily="2" charset="-78"/>
              </a:rPr>
            </a:br>
            <a:r>
              <a:rPr lang="en-US" dirty="0">
                <a:solidFill>
                  <a:schemeClr val="bg1"/>
                </a:solidFill>
                <a:latin typeface="Aldhabi" pitchFamily="2" charset="-78"/>
                <a:cs typeface="Aldhabi" pitchFamily="2" charset="-78"/>
              </a:rPr>
              <a:t>it isn’t </a:t>
            </a:r>
            <a:r>
              <a:rPr lang="en-US" i="1" dirty="0">
                <a:solidFill>
                  <a:schemeClr val="bg1"/>
                </a:solidFill>
                <a:latin typeface="Aldhabi" pitchFamily="2" charset="-78"/>
                <a:cs typeface="Aldhabi" pitchFamily="2" charset="-78"/>
              </a:rPr>
              <a:t>God</a:t>
            </a:r>
            <a:r>
              <a:rPr lang="en-US" dirty="0">
                <a:solidFill>
                  <a:schemeClr val="bg1"/>
                </a:solidFill>
                <a:latin typeface="Aldhabi" pitchFamily="2" charset="-78"/>
                <a:cs typeface="Aldhabi" pitchFamily="2" charset="-78"/>
              </a:rPr>
              <a:t> who changes – it’s </a:t>
            </a:r>
            <a:r>
              <a:rPr lang="en-US" i="1" dirty="0">
                <a:solidFill>
                  <a:schemeClr val="bg1"/>
                </a:solidFill>
                <a:latin typeface="Aldhabi" pitchFamily="2" charset="-78"/>
                <a:cs typeface="Aldhabi" pitchFamily="2" charset="-78"/>
              </a:rPr>
              <a:t>us</a:t>
            </a:r>
            <a:r>
              <a:rPr lang="en-US" dirty="0">
                <a:solidFill>
                  <a:schemeClr val="bg1"/>
                </a:solidFill>
                <a:latin typeface="Aldhabi" pitchFamily="2" charset="-78"/>
                <a:cs typeface="Aldhabi" pitchFamily="2" charset="-78"/>
              </a:rPr>
              <a:t>.</a:t>
            </a:r>
          </a:p>
        </p:txBody>
      </p:sp>
      <p:pic>
        <p:nvPicPr>
          <p:cNvPr id="5" name="Content Placeholder 4" descr="A person walking down a dirt road&#10;&#10;Description automatically generated with low confidence">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r="3" b="457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504573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707886"/>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p:txBody>
      </p:sp>
    </p:spTree>
    <p:extLst>
      <p:ext uri="{BB962C8B-B14F-4D97-AF65-F5344CB8AC3E}">
        <p14:creationId xmlns:p14="http://schemas.microsoft.com/office/powerpoint/2010/main" val="438347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3908762"/>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Psychiatrist Gerald May stated:</a:t>
            </a:r>
          </a:p>
          <a:p>
            <a:r>
              <a:rPr lang="en-US" sz="2800" dirty="0">
                <a:latin typeface="Aldhabi" pitchFamily="2" charset="-78"/>
                <a:cs typeface="Aldhabi" pitchFamily="2" charset="-78"/>
              </a:rPr>
              <a:t> </a:t>
            </a:r>
          </a:p>
          <a:p>
            <a:r>
              <a:rPr lang="en-US" sz="2800" dirty="0">
                <a:latin typeface="Aldhabi" pitchFamily="2" charset="-78"/>
                <a:cs typeface="Aldhabi" pitchFamily="2" charset="-78"/>
              </a:rPr>
              <a:t>“After twenty years of listening to the yearnings of people’s hearts, I am convinced that human beings have an inborn desire for God.  Whether we are consciously religious or not, this desire is our deepest longing and most precious treasure.”</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12148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3046988"/>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R. S. Thomas put it a bit differently:</a:t>
            </a:r>
          </a:p>
          <a:p>
            <a:r>
              <a:rPr lang="en-US" sz="2800" dirty="0">
                <a:latin typeface="Aldhabi" pitchFamily="2" charset="-78"/>
                <a:cs typeface="Aldhabi" pitchFamily="2" charset="-78"/>
              </a:rPr>
              <a:t> </a:t>
            </a:r>
          </a:p>
          <a:p>
            <a:r>
              <a:rPr lang="en-US" sz="2800" dirty="0">
                <a:latin typeface="Aldhabi" pitchFamily="2" charset="-78"/>
                <a:cs typeface="Aldhabi" pitchFamily="2" charset="-78"/>
              </a:rPr>
              <a:t>“Prayers like gravel flung at sky’s window, hoping to attract the loved one’s attention…”</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76812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4339650"/>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The Apostle Paul wrote:</a:t>
            </a:r>
            <a:br>
              <a:rPr lang="en-US" sz="2800" dirty="0">
                <a:latin typeface="Aldhabi" pitchFamily="2" charset="-78"/>
                <a:cs typeface="Aldhabi" pitchFamily="2" charset="-78"/>
              </a:rPr>
            </a:br>
            <a:endParaRPr lang="en-US" sz="2800" dirty="0">
              <a:latin typeface="Aldhabi" pitchFamily="2" charset="-78"/>
              <a:cs typeface="Aldhabi" pitchFamily="2" charset="-78"/>
            </a:endParaRPr>
          </a:p>
          <a:p>
            <a:r>
              <a:rPr lang="en-US" sz="2800" dirty="0">
                <a:latin typeface="Aldhabi" pitchFamily="2" charset="-78"/>
                <a:cs typeface="Aldhabi" pitchFamily="2" charset="-78"/>
              </a:rPr>
              <a:t>“For we do not have a high priest who is unable to sympathize with our weakness, but we have one who has been tempted in every way, just as we are — yet was without sin. Let us then approach the throne of grace with confidence, so that we may receive mercy and find grace to help us in our time of need.”  Hebrews 4:15-16 NIV</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352255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4339650"/>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The two main words used for prayer in the Bible are translated “petition” or “supplication.”  However, they have a far greater depth in their original language.</a:t>
            </a:r>
          </a:p>
          <a:p>
            <a:r>
              <a:rPr lang="en-US" sz="2800" dirty="0">
                <a:latin typeface="Aldhabi" pitchFamily="2" charset="-78"/>
                <a:cs typeface="Aldhabi" pitchFamily="2" charset="-78"/>
              </a:rPr>
              <a:t> </a:t>
            </a:r>
          </a:p>
          <a:p>
            <a:pPr lvl="0"/>
            <a:r>
              <a:rPr lang="en-US" sz="2800" b="1" i="1" dirty="0">
                <a:latin typeface="Aldhabi" pitchFamily="2" charset="-78"/>
                <a:cs typeface="Aldhabi" pitchFamily="2" charset="-78"/>
              </a:rPr>
              <a:t>Hebrew “</a:t>
            </a:r>
            <a:r>
              <a:rPr lang="en-US" sz="2800" b="1" i="1" dirty="0" err="1">
                <a:latin typeface="Aldhabi" pitchFamily="2" charset="-78"/>
                <a:cs typeface="Aldhabi" pitchFamily="2" charset="-78"/>
              </a:rPr>
              <a:t>palal</a:t>
            </a:r>
            <a:r>
              <a:rPr lang="en-US" sz="2800" b="1" i="1" dirty="0">
                <a:latin typeface="Aldhabi" pitchFamily="2" charset="-78"/>
                <a:cs typeface="Aldhabi" pitchFamily="2" charset="-78"/>
              </a:rPr>
              <a:t>”</a:t>
            </a:r>
            <a:r>
              <a:rPr lang="en-US" sz="2800" dirty="0">
                <a:latin typeface="Aldhabi" pitchFamily="2" charset="-78"/>
                <a:cs typeface="Aldhabi" pitchFamily="2" charset="-78"/>
              </a:rPr>
              <a:t> – bow down/worship; discern (listen); speak to authority.</a:t>
            </a:r>
          </a:p>
          <a:p>
            <a:pPr lvl="0"/>
            <a:r>
              <a:rPr lang="en-US" sz="2800" b="1" i="1" dirty="0">
                <a:latin typeface="Aldhabi" pitchFamily="2" charset="-78"/>
                <a:cs typeface="Aldhabi" pitchFamily="2" charset="-78"/>
              </a:rPr>
              <a:t>Greek “</a:t>
            </a:r>
            <a:r>
              <a:rPr lang="en-US" sz="2800" b="1" i="1" dirty="0" err="1">
                <a:latin typeface="Aldhabi" pitchFamily="2" charset="-78"/>
                <a:cs typeface="Aldhabi" pitchFamily="2" charset="-78"/>
              </a:rPr>
              <a:t>proseuchomai</a:t>
            </a:r>
            <a:r>
              <a:rPr lang="en-US" sz="2800" b="1" i="1" dirty="0">
                <a:latin typeface="Aldhabi" pitchFamily="2" charset="-78"/>
                <a:cs typeface="Aldhabi" pitchFamily="2" charset="-78"/>
              </a:rPr>
              <a:t>”</a:t>
            </a:r>
            <a:r>
              <a:rPr lang="en-US" sz="2800" dirty="0">
                <a:latin typeface="Aldhabi" pitchFamily="2" charset="-78"/>
                <a:cs typeface="Aldhabi" pitchFamily="2" charset="-78"/>
              </a:rPr>
              <a:t> – turn toward/draw near/meet with (which implies a face-to-face encounter); desire/express (emotions are involved).</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61784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4339650"/>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Based on these definitions, this kind of prayer incorporates these facets:</a:t>
            </a:r>
          </a:p>
          <a:p>
            <a:r>
              <a:rPr lang="en-US" sz="2800" dirty="0">
                <a:latin typeface="Aldhabi" pitchFamily="2" charset="-78"/>
                <a:cs typeface="Aldhabi" pitchFamily="2" charset="-78"/>
              </a:rPr>
              <a:t> </a:t>
            </a:r>
          </a:p>
          <a:p>
            <a:pPr marL="457200" lvl="0" indent="-457200">
              <a:buFont typeface="Arial" panose="020B0604020202020204" pitchFamily="34" charset="0"/>
              <a:buChar char="•"/>
            </a:pPr>
            <a:r>
              <a:rPr lang="en-US" sz="2800" dirty="0">
                <a:latin typeface="Aldhabi" pitchFamily="2" charset="-78"/>
                <a:cs typeface="Aldhabi" pitchFamily="2" charset="-78"/>
              </a:rPr>
              <a:t>Respect and adoration.</a:t>
            </a:r>
          </a:p>
          <a:p>
            <a:pPr marL="457200" lvl="0" indent="-457200">
              <a:buFont typeface="Arial" panose="020B0604020202020204" pitchFamily="34" charset="0"/>
              <a:buChar char="•"/>
            </a:pPr>
            <a:r>
              <a:rPr lang="en-US" sz="2800" dirty="0">
                <a:latin typeface="Aldhabi" pitchFamily="2" charset="-78"/>
                <a:cs typeface="Aldhabi" pitchFamily="2" charset="-78"/>
              </a:rPr>
              <a:t>A giving of oneself over to God.</a:t>
            </a:r>
          </a:p>
          <a:p>
            <a:pPr marL="457200" lvl="0" indent="-457200">
              <a:buFont typeface="Arial" panose="020B0604020202020204" pitchFamily="34" charset="0"/>
              <a:buChar char="•"/>
            </a:pPr>
            <a:r>
              <a:rPr lang="en-US" sz="2800" dirty="0">
                <a:latin typeface="Aldhabi" pitchFamily="2" charset="-78"/>
                <a:cs typeface="Aldhabi" pitchFamily="2" charset="-78"/>
              </a:rPr>
              <a:t>To listen (which implies hearing of the voice of God as a priority over focusing on our agendas).</a:t>
            </a:r>
          </a:p>
          <a:p>
            <a:pPr marL="457200" lvl="0" indent="-457200">
              <a:buFont typeface="Arial" panose="020B0604020202020204" pitchFamily="34" charset="0"/>
              <a:buChar char="•"/>
            </a:pPr>
            <a:r>
              <a:rPr lang="en-US" sz="2800" dirty="0">
                <a:latin typeface="Aldhabi" pitchFamily="2" charset="-78"/>
                <a:cs typeface="Aldhabi" pitchFamily="2" charset="-78"/>
              </a:rPr>
              <a:t>Having confidence that we are heard.</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335539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6E66-D9F1-DD4C-8E73-C909A189C78D}"/>
              </a:ext>
            </a:extLst>
          </p:cNvPr>
          <p:cNvSpPr>
            <a:spLocks noGrp="1"/>
          </p:cNvSpPr>
          <p:nvPr>
            <p:ph type="title"/>
          </p:nvPr>
        </p:nvSpPr>
        <p:spPr>
          <a:xfrm>
            <a:off x="5737252" y="365125"/>
            <a:ext cx="5616547" cy="1325563"/>
          </a:xfrm>
        </p:spPr>
        <p:txBody>
          <a:bodyPr/>
          <a:lstStyle/>
          <a:p>
            <a:endParaRPr lang="en-US"/>
          </a:p>
        </p:txBody>
      </p:sp>
      <p:pic>
        <p:nvPicPr>
          <p:cNvPr id="16" name="Content Placeholder 15">
            <a:extLst>
              <a:ext uri="{FF2B5EF4-FFF2-40B4-BE49-F238E27FC236}">
                <a16:creationId xmlns:a16="http://schemas.microsoft.com/office/drawing/2014/main" id="{8B251EDC-7604-9946-95FE-6E7C8518FBBB}"/>
              </a:ext>
            </a:extLst>
          </p:cNvPr>
          <p:cNvPicPr>
            <a:picLocks noGrp="1" noChangeAspect="1"/>
          </p:cNvPicPr>
          <p:nvPr>
            <p:ph idx="1"/>
          </p:nvPr>
        </p:nvPicPr>
        <p:blipFill>
          <a:blip r:embed="rId2"/>
          <a:stretch>
            <a:fillRect/>
          </a:stretch>
        </p:blipFill>
        <p:spPr>
          <a:xfrm>
            <a:off x="-72878" y="0"/>
            <a:ext cx="12264878" cy="6858000"/>
          </a:xfrm>
        </p:spPr>
      </p:pic>
      <p:sp>
        <p:nvSpPr>
          <p:cNvPr id="17" name="TextBox 16">
            <a:extLst>
              <a:ext uri="{FF2B5EF4-FFF2-40B4-BE49-F238E27FC236}">
                <a16:creationId xmlns:a16="http://schemas.microsoft.com/office/drawing/2014/main" id="{C20FB125-C406-184E-A89C-87DC60D114F6}"/>
              </a:ext>
            </a:extLst>
          </p:cNvPr>
          <p:cNvSpPr txBox="1"/>
          <p:nvPr/>
        </p:nvSpPr>
        <p:spPr>
          <a:xfrm>
            <a:off x="4046018" y="1229989"/>
            <a:ext cx="7493224" cy="4770537"/>
          </a:xfrm>
          <a:prstGeom prst="rect">
            <a:avLst/>
          </a:prstGeom>
          <a:noFill/>
        </p:spPr>
        <p:txBody>
          <a:bodyPr wrap="square" rtlCol="0">
            <a:spAutoFit/>
          </a:bodyPr>
          <a:lstStyle/>
          <a:p>
            <a:r>
              <a:rPr lang="en-US" sz="4000" dirty="0">
                <a:latin typeface="Aldhabi" pitchFamily="2" charset="-78"/>
                <a:cs typeface="Aldhabi" pitchFamily="2" charset="-78"/>
              </a:rPr>
              <a:t>What Prayer Is - Relationship</a:t>
            </a:r>
          </a:p>
          <a:p>
            <a:r>
              <a:rPr lang="en-US" sz="2800" dirty="0">
                <a:latin typeface="Aldhabi" pitchFamily="2" charset="-78"/>
                <a:cs typeface="Aldhabi" pitchFamily="2" charset="-78"/>
              </a:rPr>
              <a:t>Based on these definitions, this kind of prayer incorporates these facets:</a:t>
            </a:r>
          </a:p>
          <a:p>
            <a:r>
              <a:rPr lang="en-US" sz="2800" dirty="0">
                <a:latin typeface="Aldhabi" pitchFamily="2" charset="-78"/>
                <a:cs typeface="Aldhabi" pitchFamily="2" charset="-78"/>
              </a:rPr>
              <a:t> </a:t>
            </a:r>
          </a:p>
          <a:p>
            <a:pPr marL="457200" lvl="0" indent="-457200">
              <a:buFont typeface="Arial" panose="020B0604020202020204" pitchFamily="34" charset="0"/>
              <a:buChar char="•"/>
            </a:pPr>
            <a:r>
              <a:rPr lang="en-US" sz="2800" dirty="0">
                <a:latin typeface="Aldhabi" pitchFamily="2" charset="-78"/>
                <a:cs typeface="Aldhabi" pitchFamily="2" charset="-78"/>
              </a:rPr>
              <a:t>A partnership that involves an intimate engagement of Creator and created instead of some sort of sterile transaction.</a:t>
            </a:r>
          </a:p>
          <a:p>
            <a:pPr marL="457200" lvl="0" indent="-457200">
              <a:buFont typeface="Arial" panose="020B0604020202020204" pitchFamily="34" charset="0"/>
              <a:buChar char="•"/>
            </a:pPr>
            <a:r>
              <a:rPr lang="en-US" sz="2800" dirty="0">
                <a:latin typeface="Aldhabi" pitchFamily="2" charset="-78"/>
                <a:cs typeface="Aldhabi" pitchFamily="2" charset="-78"/>
              </a:rPr>
              <a:t>A longing for connection which supersedes any agenda.</a:t>
            </a:r>
          </a:p>
          <a:p>
            <a:pPr marL="457200" lvl="0" indent="-457200">
              <a:buFont typeface="Arial" panose="020B0604020202020204" pitchFamily="34" charset="0"/>
              <a:buChar char="•"/>
            </a:pPr>
            <a:r>
              <a:rPr lang="en-US" sz="2800" dirty="0">
                <a:latin typeface="Aldhabi" pitchFamily="2" charset="-78"/>
                <a:cs typeface="Aldhabi" pitchFamily="2" charset="-78"/>
              </a:rPr>
              <a:t>An exposure of and expression of the deepest, more vulnerable emotions.</a:t>
            </a:r>
          </a:p>
          <a:p>
            <a:pPr marL="457200" lvl="0" indent="-457200">
              <a:buFont typeface="Arial" panose="020B0604020202020204" pitchFamily="34" charset="0"/>
              <a:buChar char="•"/>
            </a:pPr>
            <a:r>
              <a:rPr lang="en-US" sz="2800" dirty="0">
                <a:latin typeface="Aldhabi" pitchFamily="2" charset="-78"/>
                <a:cs typeface="Aldhabi" pitchFamily="2" charset="-78"/>
              </a:rPr>
              <a:t>An intimacy that will always result in our good even if the answer to prayer doesn’t appear good.</a:t>
            </a:r>
          </a:p>
          <a:p>
            <a:endParaRPr lang="en-US" sz="4000" dirty="0">
              <a:latin typeface="Aldhabi" pitchFamily="2" charset="-78"/>
              <a:cs typeface="Aldhabi" pitchFamily="2" charset="-78"/>
            </a:endParaRPr>
          </a:p>
        </p:txBody>
      </p:sp>
    </p:spTree>
    <p:extLst>
      <p:ext uri="{BB962C8B-B14F-4D97-AF65-F5344CB8AC3E}">
        <p14:creationId xmlns:p14="http://schemas.microsoft.com/office/powerpoint/2010/main" val="330246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endParaRPr kumimoji="0" lang="en-US" sz="28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endParaRPr>
          </a:p>
        </p:txBody>
      </p:sp>
    </p:spTree>
    <p:extLst>
      <p:ext uri="{BB962C8B-B14F-4D97-AF65-F5344CB8AC3E}">
        <p14:creationId xmlns:p14="http://schemas.microsoft.com/office/powerpoint/2010/main" val="1522242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a:lnSpc>
                <a:spcPct val="90000"/>
              </a:lnSpc>
              <a:spcAft>
                <a:spcPts val="600"/>
              </a:spcAft>
              <a:defRPr/>
            </a:pPr>
            <a:r>
              <a:rPr lang="en-US" sz="2800" b="1" i="1" dirty="0">
                <a:latin typeface="Aldhabi" pitchFamily="2" charset="-78"/>
                <a:cs typeface="Aldhabi" pitchFamily="2" charset="-78"/>
              </a:rPr>
              <a:t>“Our Father"</a:t>
            </a:r>
            <a:r>
              <a:rPr lang="en-US" sz="2800" dirty="0">
                <a:latin typeface="Aldhabi" pitchFamily="2" charset="-78"/>
                <a:cs typeface="Aldhabi" pitchFamily="2" charset="-78"/>
              </a:rPr>
              <a:t> </a:t>
            </a:r>
          </a:p>
          <a:p>
            <a:pPr>
              <a:lnSpc>
                <a:spcPct val="90000"/>
              </a:lnSpc>
              <a:spcAft>
                <a:spcPts val="600"/>
              </a:spcAft>
              <a:defRPr/>
            </a:pPr>
            <a:r>
              <a:rPr lang="en-US" sz="2800" dirty="0">
                <a:latin typeface="Aldhabi" pitchFamily="2" charset="-78"/>
                <a:cs typeface="Aldhabi" pitchFamily="2" charset="-78"/>
              </a:rPr>
              <a:t>Our focus in prayer is on ‘our’ Father.  Prayer is an intentional intimacy with the most significant Person in our existence both today, tomorrow, and throughout the whole of eternity.  Jesus begins by acknowledging the nature, importance, power, and priority of this relationship.  His prayer is prefaced by first placing it in the context of intimate relationship.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endParaRPr>
          </a:p>
        </p:txBody>
      </p:sp>
    </p:spTree>
    <p:extLst>
      <p:ext uri="{BB962C8B-B14F-4D97-AF65-F5344CB8AC3E}">
        <p14:creationId xmlns:p14="http://schemas.microsoft.com/office/powerpoint/2010/main" val="2258407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754326"/>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“Father, if you are willing, take this cup from me; yet not my will, but yours be done.”</a:t>
            </a:r>
          </a:p>
          <a:p>
            <a:pPr lvl="0"/>
            <a:r>
              <a:rPr lang="en-US" sz="2800" dirty="0">
                <a:solidFill>
                  <a:schemeClr val="bg1"/>
                </a:solidFill>
                <a:latin typeface="Aldhabi" pitchFamily="2" charset="-78"/>
                <a:cs typeface="Aldhabi" pitchFamily="2" charset="-78"/>
              </a:rPr>
              <a:t> - Jesus Christ</a:t>
            </a:r>
          </a:p>
        </p:txBody>
      </p:sp>
    </p:spTree>
    <p:extLst>
      <p:ext uri="{BB962C8B-B14F-4D97-AF65-F5344CB8AC3E}">
        <p14:creationId xmlns:p14="http://schemas.microsoft.com/office/powerpoint/2010/main" val="40508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lvl="0">
              <a:lnSpc>
                <a:spcPct val="90000"/>
              </a:lnSpc>
              <a:spcAft>
                <a:spcPts val="600"/>
              </a:spcAft>
              <a:defRPr/>
            </a:pPr>
            <a:r>
              <a:rPr lang="en-US" sz="2800" b="1" i="1" dirty="0">
                <a:latin typeface="Aldhabi" pitchFamily="2" charset="-78"/>
                <a:cs typeface="Aldhabi" pitchFamily="2" charset="-78"/>
              </a:rPr>
              <a:t>“Who art in heaven”</a:t>
            </a:r>
          </a:p>
          <a:p>
            <a:pPr lvl="0">
              <a:lnSpc>
                <a:spcPct val="90000"/>
              </a:lnSpc>
              <a:spcAft>
                <a:spcPts val="600"/>
              </a:spcAft>
              <a:defRPr/>
            </a:pPr>
            <a:r>
              <a:rPr lang="en-US" sz="2800" dirty="0">
                <a:latin typeface="Aldhabi" pitchFamily="2" charset="-78"/>
                <a:cs typeface="Aldhabi" pitchFamily="2" charset="-78"/>
              </a:rPr>
              <a:t>This positions the Person who we are addressing.  This describes God’s address and attributes to Him the power of that place.  There is a superiority to this relationship that is unparalleled by any other relationship.  This is not a horizontal relationship with someone who is burdened with the same limitations that we are burdened with, and who struggles with the same issues that we struggle with in the same way that we do.</a:t>
            </a:r>
            <a:endParaRPr kumimoji="0" lang="en-US" sz="2800" b="0" i="0" u="none" strike="noStrike" kern="1200" cap="none" spc="0" normalizeH="0" baseline="0" noProof="0" dirty="0">
              <a:ln>
                <a:noFill/>
              </a:ln>
              <a:solidFill>
                <a:prstClr val="white"/>
              </a:solidFill>
              <a:effectLst/>
              <a:uLnTx/>
              <a:uFillTx/>
              <a:latin typeface="Aldhabi" pitchFamily="2" charset="-78"/>
              <a:cs typeface="Aldhabi" pitchFamily="2" charset="-78"/>
            </a:endParaRPr>
          </a:p>
        </p:txBody>
      </p:sp>
    </p:spTree>
    <p:extLst>
      <p:ext uri="{BB962C8B-B14F-4D97-AF65-F5344CB8AC3E}">
        <p14:creationId xmlns:p14="http://schemas.microsoft.com/office/powerpoint/2010/main" val="3350125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r>
              <a:rPr lang="en-US" sz="2800" b="1" i="1" dirty="0">
                <a:latin typeface="Aldhabi" pitchFamily="2" charset="-78"/>
                <a:cs typeface="Aldhabi" pitchFamily="2" charset="-78"/>
              </a:rPr>
              <a:t>"Hallowed be your name"</a:t>
            </a:r>
            <a:r>
              <a:rPr lang="en-US" sz="2800" dirty="0">
                <a:latin typeface="Aldhabi" pitchFamily="2" charset="-78"/>
                <a:cs typeface="Aldhabi" pitchFamily="2" charset="-78"/>
              </a:rPr>
              <a:t> </a:t>
            </a:r>
          </a:p>
          <a:p>
            <a:r>
              <a:rPr lang="en-US" sz="2800" dirty="0">
                <a:latin typeface="Aldhabi" pitchFamily="2" charset="-78"/>
                <a:cs typeface="Aldhabi" pitchFamily="2" charset="-78"/>
              </a:rPr>
              <a:t>We have this opportunity for intimacy with this God, but we need to understand the majesty of this God.  He is above all.  He is supreme.  He alone controls the whole of the universe.  We are granted access to the throne that is exalted above every throne. This creates a respect as we approach prayer. </a:t>
            </a:r>
          </a:p>
          <a:p>
            <a:r>
              <a:rPr lang="en-US" dirty="0">
                <a:latin typeface="Aldhabi" pitchFamily="2" charset="-78"/>
                <a:cs typeface="Aldhabi" pitchFamily="2" charset="-78"/>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2042093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r>
              <a:rPr lang="en-US" sz="2800" b="1" i="1" dirty="0">
                <a:latin typeface="Aldhabi" pitchFamily="2" charset="-78"/>
                <a:cs typeface="Aldhabi" pitchFamily="2" charset="-78"/>
              </a:rPr>
              <a:t>"Your kingdom come, your will be done" </a:t>
            </a:r>
          </a:p>
          <a:p>
            <a:r>
              <a:rPr lang="en-US" sz="2800" dirty="0">
                <a:latin typeface="Aldhabi" pitchFamily="2" charset="-78"/>
                <a:cs typeface="Aldhabi" pitchFamily="2" charset="-78"/>
              </a:rPr>
              <a:t>We are asking for His kingdom to come in all of its spiritual qualities of love, joy, peace, patience, kindness, goodness, gentleness, faithfulness and self-control.  We are asking God to impart those qualities in our lives, our families, our businesses, our communities, our nation, and our globe.  These attributes embody all of the things that our world needs. </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4230964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b="1" i="1" dirty="0">
                <a:latin typeface="Aldhabi" pitchFamily="2" charset="-78"/>
                <a:cs typeface="Aldhabi" pitchFamily="2" charset="-78"/>
              </a:rPr>
              <a:t>"Give us this day our daily bread"</a:t>
            </a:r>
            <a:r>
              <a:rPr lang="en-US" sz="2800" dirty="0">
                <a:latin typeface="Aldhabi" pitchFamily="2" charset="-78"/>
                <a:cs typeface="Aldhabi" pitchFamily="2" charset="-78"/>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latin typeface="Aldhabi" pitchFamily="2" charset="-78"/>
                <a:cs typeface="Aldhabi" pitchFamily="2" charset="-78"/>
              </a:rPr>
              <a:t>We tend to focus on the spiritual in prayer.  However, we can trust God for our physical as well as spiritual provisions in our daily prayers.  His resources are without limits.  He is not working with a limited inventory as “every animal of the forest is mine, and the cattle on a thousand hills.” (Psalm 50:10).  God’s provisions are eternal, endless, and always sitting at the ready.</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2778263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b="1" i="1" dirty="0">
                <a:latin typeface="Aldhabi" pitchFamily="2" charset="-78"/>
                <a:cs typeface="Aldhabi" pitchFamily="2" charset="-78"/>
              </a:rPr>
              <a:t>"Forgive our trespasses as we forgive those who trespass against us."</a:t>
            </a:r>
            <a:r>
              <a:rPr lang="en-US" sz="2800" dirty="0">
                <a:latin typeface="Aldhabi" pitchFamily="2" charset="-78"/>
                <a:cs typeface="Aldhabi" pitchFamily="2" charset="-78"/>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latin typeface="Aldhabi" pitchFamily="2" charset="-78"/>
                <a:cs typeface="Aldhabi" pitchFamily="2" charset="-78"/>
              </a:rPr>
              <a:t>One of the greatest barriers to effective prayer is a lack of forgiveness.  We carry within us transgressions, thoughts, biases, prejudices and many other things that create a steadfast barrier between ourselves and God.  Therefore, we must purge ourselves of these lesser things so that this communication with God is not impeded, blocked or altogether destroyed.</a:t>
            </a: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2532802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621795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lvl="0">
              <a:lnSpc>
                <a:spcPct val="90000"/>
              </a:lnSpc>
              <a:spcAft>
                <a:spcPts val="600"/>
              </a:spcAft>
              <a:defRPr/>
            </a:pPr>
            <a:r>
              <a:rPr lang="en-US" sz="2800" b="1" i="1" dirty="0">
                <a:latin typeface="Aldhabi" pitchFamily="2" charset="-78"/>
                <a:cs typeface="Aldhabi" pitchFamily="2" charset="-78"/>
              </a:rPr>
              <a:t>"Lead us not into temptation"</a:t>
            </a:r>
            <a:r>
              <a:rPr lang="en-US" sz="2800" dirty="0">
                <a:latin typeface="Aldhabi" pitchFamily="2" charset="-78"/>
                <a:cs typeface="Aldhabi" pitchFamily="2" charset="-78"/>
              </a:rPr>
              <a:t> </a:t>
            </a:r>
          </a:p>
          <a:p>
            <a:pPr lvl="0">
              <a:lnSpc>
                <a:spcPct val="90000"/>
              </a:lnSpc>
              <a:spcAft>
                <a:spcPts val="600"/>
              </a:spcAft>
              <a:defRPr/>
            </a:pPr>
            <a:r>
              <a:rPr lang="en-US" sz="2800" dirty="0">
                <a:latin typeface="Aldhabi" pitchFamily="2" charset="-78"/>
                <a:cs typeface="Aldhabi" pitchFamily="2" charset="-78"/>
              </a:rPr>
              <a:t>Each of us has a tendency to sin.  That’s the fallenness of our nature.  Without God’s help, we will self-destruct by eventually giving into the passions of our sinful nature.  They will wear us down over time, show up in situations that make us vulnerable to them, reshape themselves in order to present as increasingly appealing, make us question if they are really all that bad, or find whatever vulnerabilities that we might have in order to take full advantage of our weaknesses.</a:t>
            </a: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3132928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621795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lvl="0">
              <a:lnSpc>
                <a:spcPct val="90000"/>
              </a:lnSpc>
              <a:spcAft>
                <a:spcPts val="600"/>
              </a:spcAft>
              <a:defRPr/>
            </a:pPr>
            <a:r>
              <a:rPr lang="en-US" sz="2800" b="1" i="1" dirty="0">
                <a:latin typeface="Aldhabi" pitchFamily="2" charset="-78"/>
                <a:cs typeface="Aldhabi" pitchFamily="2" charset="-78"/>
              </a:rPr>
              <a:t>"Deliver us from evil”</a:t>
            </a:r>
          </a:p>
          <a:p>
            <a:pPr lvl="0">
              <a:lnSpc>
                <a:spcPct val="90000"/>
              </a:lnSpc>
              <a:spcAft>
                <a:spcPts val="600"/>
              </a:spcAft>
              <a:defRPr/>
            </a:pPr>
            <a:r>
              <a:rPr lang="en-US" sz="2800" dirty="0">
                <a:latin typeface="Aldhabi" pitchFamily="2" charset="-78"/>
                <a:cs typeface="Aldhabi" pitchFamily="2" charset="-78"/>
              </a:rPr>
              <a:t>As Paul says, we battle not against flesh and blood, but against the forces of darkness.  Without God’s intervention we are all vulnerable to destruction by the devil, demons, fallen people, and a fallen world.  We must look to God to keep us aware of indiscrete words, gossip, backbiting, anger, jealousy, discontent, rage, revenge, lust, envy, lying, deceiving, and apathy.</a:t>
            </a: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653202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621795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ldhabi" pitchFamily="2" charset="-78"/>
                <a:ea typeface="+mn-ea"/>
                <a:cs typeface="Aldhabi" pitchFamily="2" charset="-78"/>
              </a:rPr>
              <a:t>The Lord’s Prayer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solidFill>
                  <a:prstClr val="white"/>
                </a:solidFill>
                <a:latin typeface="Aldhabi" pitchFamily="2" charset="-78"/>
                <a:cs typeface="Aldhabi" pitchFamily="2" charset="-78"/>
              </a:rPr>
              <a:t>The Master’s Model</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b="1" i="1" dirty="0">
                <a:latin typeface="Aldhabi" pitchFamily="2" charset="-78"/>
                <a:cs typeface="Aldhabi" pitchFamily="2" charset="-78"/>
              </a:rPr>
              <a:t>For You Alone Own the Kingdom and the Power and the Glory Forever.”</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2800" dirty="0">
                <a:latin typeface="Aldhabi" pitchFamily="2" charset="-78"/>
                <a:cs typeface="Aldhabi" pitchFamily="2" charset="-78"/>
              </a:rPr>
              <a:t>All things are from God.  For by the Lord all things exist and were created.  He is the sole source of every breath, every resource, and every good thing.  And because all things stem from Him, God deserves all the praise, honor and glory.  We are His people and the sheep of His pasture; an exclusive and total relationship.</a:t>
            </a:r>
            <a:endParaRPr lang="en-US" sz="2800" dirty="0">
              <a:solidFill>
                <a:prstClr val="white"/>
              </a:solidFill>
              <a:latin typeface="Aldhabi" pitchFamily="2" charset="-78"/>
              <a:cs typeface="Aldhabi" pitchFamily="2" charset="-78"/>
            </a:endParaRPr>
          </a:p>
        </p:txBody>
      </p:sp>
    </p:spTree>
    <p:extLst>
      <p:ext uri="{BB962C8B-B14F-4D97-AF65-F5344CB8AC3E}">
        <p14:creationId xmlns:p14="http://schemas.microsoft.com/office/powerpoint/2010/main" val="2286804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a:blip r:embed="rId2"/>
          <a:srcRect l="2832" r="2832"/>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1138773"/>
          </a:xfrm>
          <a:prstGeom prst="rect">
            <a:avLst/>
          </a:prstGeom>
          <a:noFill/>
        </p:spPr>
        <p:txBody>
          <a:bodyPr wrap="square" rtlCol="0">
            <a:spAutoFit/>
          </a:bodyPr>
          <a:lstStyle/>
          <a:p>
            <a:r>
              <a:rPr lang="en-US" sz="4000" dirty="0">
                <a:latin typeface="Aldhabi" pitchFamily="2" charset="-78"/>
                <a:cs typeface="Aldhabi" pitchFamily="2" charset="-78"/>
              </a:rPr>
              <a:t>Practical Application of Prayer</a:t>
            </a:r>
          </a:p>
          <a:p>
            <a:r>
              <a:rPr lang="en-US" sz="2800" dirty="0">
                <a:latin typeface="Aldhabi" pitchFamily="2" charset="-78"/>
                <a:cs typeface="Aldhabi" pitchFamily="2" charset="-78"/>
              </a:rPr>
              <a:t>Praying Beyond Ourselves – Daring to Take on the Impossible</a:t>
            </a:r>
          </a:p>
        </p:txBody>
      </p:sp>
    </p:spTree>
    <p:extLst>
      <p:ext uri="{BB962C8B-B14F-4D97-AF65-F5344CB8AC3E}">
        <p14:creationId xmlns:p14="http://schemas.microsoft.com/office/powerpoint/2010/main" val="1960817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a:blip r:embed="rId2"/>
          <a:srcRect l="2832" r="2832"/>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2862322"/>
          </a:xfrm>
          <a:prstGeom prst="rect">
            <a:avLst/>
          </a:prstGeom>
          <a:noFill/>
        </p:spPr>
        <p:txBody>
          <a:bodyPr wrap="square" rtlCol="0">
            <a:spAutoFit/>
          </a:bodyPr>
          <a:lstStyle/>
          <a:p>
            <a:r>
              <a:rPr lang="en-US" sz="4000" dirty="0">
                <a:latin typeface="Aldhabi" pitchFamily="2" charset="-78"/>
                <a:cs typeface="Aldhabi" pitchFamily="2" charset="-78"/>
              </a:rPr>
              <a:t>Practical Application of Prayer</a:t>
            </a:r>
          </a:p>
          <a:p>
            <a:r>
              <a:rPr lang="en-US" sz="2800" dirty="0">
                <a:latin typeface="Aldhabi" pitchFamily="2" charset="-78"/>
                <a:cs typeface="Aldhabi" pitchFamily="2" charset="-78"/>
              </a:rPr>
              <a:t>Praying Beyond Ourselves – Daring to Take on the Impossible</a:t>
            </a:r>
          </a:p>
          <a:p>
            <a:endParaRPr lang="en-US" sz="2800" dirty="0">
              <a:latin typeface="Aldhabi" pitchFamily="2" charset="-78"/>
              <a:cs typeface="Aldhabi" pitchFamily="2" charset="-78"/>
            </a:endParaRPr>
          </a:p>
          <a:p>
            <a:r>
              <a:rPr lang="en-US" sz="2800" dirty="0">
                <a:latin typeface="Aldhabi" pitchFamily="2" charset="-78"/>
                <a:cs typeface="Aldhabi" pitchFamily="2" charset="-78"/>
              </a:rPr>
              <a:t>“You do not have because you do not ask God.”</a:t>
            </a:r>
          </a:p>
          <a:p>
            <a:pPr lvl="0"/>
            <a:r>
              <a:rPr lang="en-US" sz="2800" dirty="0">
                <a:latin typeface="Aldhabi" pitchFamily="2" charset="-78"/>
                <a:cs typeface="Aldhabi" pitchFamily="2" charset="-78"/>
              </a:rPr>
              <a:t>James 4:2 (NIV)</a:t>
            </a:r>
          </a:p>
          <a:p>
            <a:endParaRPr lang="en-US" sz="2800" dirty="0">
              <a:latin typeface="Aldhabi" pitchFamily="2" charset="-78"/>
              <a:cs typeface="Aldhabi" pitchFamily="2" charset="-78"/>
            </a:endParaRPr>
          </a:p>
        </p:txBody>
      </p:sp>
    </p:spTree>
    <p:extLst>
      <p:ext uri="{BB962C8B-B14F-4D97-AF65-F5344CB8AC3E}">
        <p14:creationId xmlns:p14="http://schemas.microsoft.com/office/powerpoint/2010/main" val="27725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80" r="1" b="6381"/>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53142" y="938893"/>
            <a:ext cx="4093029" cy="5238070"/>
          </a:xfrm>
          <a:prstGeom prst="rect">
            <a:avLst/>
          </a:prstGeom>
        </p:spPr>
        <p:txBody>
          <a:bodyPr vert="horz" lIns="91440" tIns="45720" rIns="91440" bIns="45720" rtlCol="0">
            <a:normAutofit/>
          </a:bodyPr>
          <a:lstStyle/>
          <a:p>
            <a:r>
              <a:rPr lang="en-US" sz="4000" dirty="0">
                <a:latin typeface="Aldhabi" pitchFamily="2" charset="-78"/>
                <a:cs typeface="Aldhabi" pitchFamily="2" charset="-78"/>
              </a:rPr>
              <a:t>Craig’s Quotes Regarding Prayer</a:t>
            </a:r>
          </a:p>
          <a:p>
            <a:r>
              <a:rPr lang="en-US" sz="2800" dirty="0">
                <a:latin typeface="Aldhabi" pitchFamily="2" charset="-78"/>
                <a:cs typeface="Aldhabi" pitchFamily="2" charset="-78"/>
              </a:rPr>
              <a:t>Setting the Stage</a:t>
            </a:r>
          </a:p>
        </p:txBody>
      </p:sp>
    </p:spTree>
    <p:extLst>
      <p:ext uri="{BB962C8B-B14F-4D97-AF65-F5344CB8AC3E}">
        <p14:creationId xmlns:p14="http://schemas.microsoft.com/office/powerpoint/2010/main" val="2337660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a:blip r:embed="rId2"/>
          <a:srcRect l="2832" r="2832"/>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4585871"/>
          </a:xfrm>
          <a:prstGeom prst="rect">
            <a:avLst/>
          </a:prstGeom>
          <a:noFill/>
        </p:spPr>
        <p:txBody>
          <a:bodyPr wrap="square" rtlCol="0">
            <a:spAutoFit/>
          </a:bodyPr>
          <a:lstStyle/>
          <a:p>
            <a:r>
              <a:rPr lang="en-US" sz="4000" dirty="0">
                <a:latin typeface="Aldhabi" pitchFamily="2" charset="-78"/>
                <a:cs typeface="Aldhabi" pitchFamily="2" charset="-78"/>
              </a:rPr>
              <a:t>Practical Application of Prayer</a:t>
            </a:r>
          </a:p>
          <a:p>
            <a:r>
              <a:rPr lang="en-US" sz="2800" dirty="0">
                <a:latin typeface="Aldhabi" pitchFamily="2" charset="-78"/>
                <a:cs typeface="Aldhabi" pitchFamily="2" charset="-78"/>
              </a:rPr>
              <a:t>Praying Beyond Ourselves – Daring to Take on the Impossible</a:t>
            </a:r>
          </a:p>
          <a:p>
            <a:pPr marL="457200" indent="-457200">
              <a:buFont typeface="Arial" panose="020B0604020202020204" pitchFamily="34" charset="0"/>
              <a:buChar char="•"/>
            </a:pP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Pray Within My Limitations is Just Talking</a:t>
            </a: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Pray Without Risk is Just Talking</a:t>
            </a: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Pray When the Challenge is Bigger Than Us It to Believe That God Still Slays Giants and That He Uses Us to Do It</a:t>
            </a: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Pray and Leave the Outcome to God is the Surrender Without Which Prayer Becomes Our Agenda</a:t>
            </a:r>
            <a:endParaRPr lang="en-US" sz="2800" dirty="0">
              <a:latin typeface="Aldhabi" pitchFamily="2" charset="-78"/>
              <a:cs typeface="Aldhabi" pitchFamily="2" charset="-78"/>
            </a:endParaRPr>
          </a:p>
          <a:p>
            <a:endParaRPr lang="en-US" sz="2800" dirty="0">
              <a:latin typeface="Aldhabi" pitchFamily="2" charset="-78"/>
              <a:cs typeface="Aldhabi" pitchFamily="2" charset="-78"/>
            </a:endParaRPr>
          </a:p>
        </p:txBody>
      </p:sp>
    </p:spTree>
    <p:extLst>
      <p:ext uri="{BB962C8B-B14F-4D97-AF65-F5344CB8AC3E}">
        <p14:creationId xmlns:p14="http://schemas.microsoft.com/office/powerpoint/2010/main" val="299379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a:blip r:embed="rId2"/>
          <a:srcRect l="2832" r="2832"/>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5016758"/>
          </a:xfrm>
          <a:prstGeom prst="rect">
            <a:avLst/>
          </a:prstGeom>
          <a:noFill/>
        </p:spPr>
        <p:txBody>
          <a:bodyPr wrap="square" rtlCol="0">
            <a:spAutoFit/>
          </a:bodyPr>
          <a:lstStyle/>
          <a:p>
            <a:r>
              <a:rPr lang="en-US" sz="4000" dirty="0">
                <a:latin typeface="Aldhabi" pitchFamily="2" charset="-78"/>
                <a:cs typeface="Aldhabi" pitchFamily="2" charset="-78"/>
              </a:rPr>
              <a:t>Practical Application of Prayer</a:t>
            </a:r>
          </a:p>
          <a:p>
            <a:r>
              <a:rPr lang="en-US" sz="2800" dirty="0">
                <a:latin typeface="Aldhabi" pitchFamily="2" charset="-78"/>
                <a:cs typeface="Aldhabi" pitchFamily="2" charset="-78"/>
              </a:rPr>
              <a:t>Praying Beyond Ourselves – Daring to Take on the Impossible</a:t>
            </a:r>
          </a:p>
          <a:p>
            <a:pPr marL="457200" indent="-457200">
              <a:buFont typeface="Arial" panose="020B0604020202020204" pitchFamily="34" charset="0"/>
              <a:buChar char="•"/>
            </a:pP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Think that We Are Not the Ones to Pray is to Miss What May Never Come Again</a:t>
            </a:r>
            <a:endParaRPr lang="en-US" sz="2800" dirty="0">
              <a:latin typeface="Aldhabi" pitchFamily="2" charset="-78"/>
              <a:cs typeface="Aldhabi" pitchFamily="2" charset="-78"/>
            </a:endParaRPr>
          </a:p>
          <a:p>
            <a:pPr marL="457200" lvl="0" indent="-457200">
              <a:buFont typeface="Arial" panose="020B0604020202020204" pitchFamily="34" charset="0"/>
              <a:buChar char="•"/>
            </a:pPr>
            <a:r>
              <a:rPr lang="en-US" sz="2800" b="1" dirty="0">
                <a:latin typeface="Aldhabi" pitchFamily="2" charset="-78"/>
                <a:cs typeface="Aldhabi" pitchFamily="2" charset="-78"/>
              </a:rPr>
              <a:t>To Wish It Were Not Us Is to Believe that God Made a Mistake</a:t>
            </a:r>
            <a:endParaRPr lang="en-US" sz="2800" dirty="0">
              <a:latin typeface="Aldhabi" pitchFamily="2" charset="-78"/>
              <a:cs typeface="Aldhabi" pitchFamily="2" charset="-78"/>
            </a:endParaRPr>
          </a:p>
          <a:p>
            <a:pPr marL="457200" indent="-457200">
              <a:buFont typeface="Arial" panose="020B0604020202020204" pitchFamily="34" charset="0"/>
              <a:buChar char="•"/>
            </a:pPr>
            <a:r>
              <a:rPr lang="en-US" sz="2800" b="1" dirty="0">
                <a:latin typeface="Aldhabi" pitchFamily="2" charset="-78"/>
                <a:cs typeface="Aldhabi" pitchFamily="2" charset="-78"/>
              </a:rPr>
              <a:t>To Believe that Prayer Can Raise Others Out of Their Comas is Part of Being Raised Out of Ours </a:t>
            </a:r>
          </a:p>
          <a:p>
            <a:pPr marL="457200" indent="-457200">
              <a:buFont typeface="Arial" panose="020B0604020202020204" pitchFamily="34" charset="0"/>
              <a:buChar char="•"/>
            </a:pPr>
            <a:r>
              <a:rPr lang="en-US" sz="2800" b="1" dirty="0">
                <a:latin typeface="Aldhabi" pitchFamily="2" charset="-78"/>
                <a:cs typeface="Aldhabi" pitchFamily="2" charset="-78"/>
              </a:rPr>
              <a:t>To Pray Realizing That What We Ask for We Can’t Do, Which is Why God is Waiting for Us to Ask Him to Do It</a:t>
            </a:r>
            <a:endParaRPr lang="en-US" sz="2800" dirty="0">
              <a:latin typeface="Aldhabi" pitchFamily="2" charset="-78"/>
              <a:cs typeface="Aldhabi" pitchFamily="2" charset="-78"/>
            </a:endParaRPr>
          </a:p>
          <a:p>
            <a:pPr marL="457200" lvl="0" indent="-457200">
              <a:buFont typeface="Arial" panose="020B0604020202020204" pitchFamily="34" charset="0"/>
              <a:buChar char="•"/>
            </a:pPr>
            <a:endParaRPr lang="en-US" sz="2800" b="1" i="1" dirty="0">
              <a:latin typeface="Aldhabi" pitchFamily="2" charset="-78"/>
              <a:cs typeface="Aldhabi" pitchFamily="2" charset="-78"/>
            </a:endParaRPr>
          </a:p>
          <a:p>
            <a:pPr marL="457200" lvl="0" indent="-457200">
              <a:buFont typeface="Arial" panose="020B0604020202020204" pitchFamily="34" charset="0"/>
              <a:buChar char="•"/>
            </a:pPr>
            <a:endParaRPr lang="en-US" sz="2800" dirty="0">
              <a:latin typeface="Aldhabi" pitchFamily="2" charset="-78"/>
              <a:cs typeface="Aldhabi" pitchFamily="2" charset="-78"/>
            </a:endParaRPr>
          </a:p>
          <a:p>
            <a:endParaRPr lang="en-US" sz="2800" dirty="0">
              <a:latin typeface="Aldhabi" pitchFamily="2" charset="-78"/>
              <a:cs typeface="Aldhabi" pitchFamily="2" charset="-78"/>
            </a:endParaRPr>
          </a:p>
        </p:txBody>
      </p:sp>
    </p:spTree>
    <p:extLst>
      <p:ext uri="{BB962C8B-B14F-4D97-AF65-F5344CB8AC3E}">
        <p14:creationId xmlns:p14="http://schemas.microsoft.com/office/powerpoint/2010/main" val="27601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a:blip r:embed="rId2"/>
          <a:srcRect l="2832" r="2832"/>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3724096"/>
          </a:xfrm>
          <a:prstGeom prst="rect">
            <a:avLst/>
          </a:prstGeom>
          <a:noFill/>
        </p:spPr>
        <p:txBody>
          <a:bodyPr wrap="square" rtlCol="0">
            <a:spAutoFit/>
          </a:bodyPr>
          <a:lstStyle/>
          <a:p>
            <a:r>
              <a:rPr lang="en-US" sz="4000" dirty="0">
                <a:latin typeface="Aldhabi" pitchFamily="2" charset="-78"/>
                <a:cs typeface="Aldhabi" pitchFamily="2" charset="-78"/>
              </a:rPr>
              <a:t>Practical Application of Prayer</a:t>
            </a:r>
          </a:p>
          <a:p>
            <a:r>
              <a:rPr lang="en-US" sz="2800" dirty="0">
                <a:latin typeface="Aldhabi" pitchFamily="2" charset="-78"/>
                <a:cs typeface="Aldhabi" pitchFamily="2" charset="-78"/>
              </a:rPr>
              <a:t>Praying Beyond Ourselves – Daring to Take on the Impossible</a:t>
            </a:r>
          </a:p>
          <a:p>
            <a:pPr marL="457200" indent="-457200">
              <a:buFont typeface="Arial" panose="020B0604020202020204" pitchFamily="34" charset="0"/>
              <a:buChar char="•"/>
            </a:pPr>
            <a:endParaRPr lang="en-US" sz="2800" dirty="0">
              <a:latin typeface="Aldhabi" pitchFamily="2" charset="-78"/>
              <a:cs typeface="Aldhabi" pitchFamily="2" charset="-78"/>
            </a:endParaRPr>
          </a:p>
          <a:p>
            <a:pPr marL="285750" lvl="0" indent="-285750">
              <a:buFont typeface="Arial" panose="020B0604020202020204" pitchFamily="34" charset="0"/>
              <a:buChar char="•"/>
            </a:pPr>
            <a:r>
              <a:rPr lang="en-US" sz="2800" b="1" dirty="0">
                <a:latin typeface="Aldhabi" pitchFamily="2" charset="-78"/>
                <a:cs typeface="Aldhabi" pitchFamily="2" charset="-78"/>
              </a:rPr>
              <a:t>To Know that We Don’t Need to Know Everything that We’re Praying About for It to </a:t>
            </a:r>
            <a:r>
              <a:rPr lang="en-US" sz="2800" b="1">
                <a:latin typeface="Aldhabi" pitchFamily="2" charset="-78"/>
                <a:cs typeface="Aldhabi" pitchFamily="2" charset="-78"/>
              </a:rPr>
              <a:t>Be Effective</a:t>
            </a:r>
            <a:endParaRPr lang="en-US" sz="2800" b="1" dirty="0">
              <a:latin typeface="Aldhabi" pitchFamily="2" charset="-78"/>
              <a:cs typeface="Aldhabi" pitchFamily="2" charset="-78"/>
            </a:endParaRPr>
          </a:p>
          <a:p>
            <a:pPr marL="285750" lvl="0" indent="-285750">
              <a:buFont typeface="Arial" panose="020B0604020202020204" pitchFamily="34" charset="0"/>
              <a:buChar char="•"/>
            </a:pPr>
            <a:r>
              <a:rPr lang="en-US" sz="2800" b="1" dirty="0">
                <a:latin typeface="Aldhabi" pitchFamily="2" charset="-78"/>
                <a:cs typeface="Aldhabi" pitchFamily="2" charset="-78"/>
              </a:rPr>
              <a:t>That Prayer is Not the Last Resort, But the First Course of Action</a:t>
            </a:r>
            <a:endParaRPr lang="en-US" sz="2800" dirty="0">
              <a:latin typeface="Aldhabi" pitchFamily="2" charset="-78"/>
              <a:cs typeface="Aldhabi" pitchFamily="2" charset="-78"/>
            </a:endParaRPr>
          </a:p>
          <a:p>
            <a:pPr marL="457200" lvl="0" indent="-457200">
              <a:buFont typeface="Arial" panose="020B0604020202020204" pitchFamily="34" charset="0"/>
              <a:buChar char="•"/>
            </a:pPr>
            <a:endParaRPr lang="en-US" sz="2800" b="1" i="1" dirty="0">
              <a:latin typeface="Aldhabi" pitchFamily="2" charset="-78"/>
              <a:cs typeface="Aldhabi" pitchFamily="2" charset="-78"/>
            </a:endParaRPr>
          </a:p>
          <a:p>
            <a:pPr marL="457200" lvl="0" indent="-457200">
              <a:buFont typeface="Arial" panose="020B0604020202020204" pitchFamily="34" charset="0"/>
              <a:buChar char="•"/>
            </a:pPr>
            <a:endParaRPr lang="en-US" sz="2800" dirty="0">
              <a:latin typeface="Aldhabi" pitchFamily="2" charset="-78"/>
              <a:cs typeface="Aldhabi" pitchFamily="2" charset="-78"/>
            </a:endParaRPr>
          </a:p>
          <a:p>
            <a:endParaRPr lang="en-US" sz="2800" dirty="0">
              <a:latin typeface="Aldhabi" pitchFamily="2" charset="-78"/>
              <a:cs typeface="Aldhabi" pitchFamily="2" charset="-78"/>
            </a:endParaRPr>
          </a:p>
        </p:txBody>
      </p:sp>
    </p:spTree>
    <p:extLst>
      <p:ext uri="{BB962C8B-B14F-4D97-AF65-F5344CB8AC3E}">
        <p14:creationId xmlns:p14="http://schemas.microsoft.com/office/powerpoint/2010/main" val="272319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353515"/>
          </a:xfrm>
        </p:spPr>
        <p:txBody>
          <a:bodyPr>
            <a:normAutofit/>
          </a:bodyPr>
          <a:lstStyle/>
          <a:p>
            <a:pPr marL="0" indent="0">
              <a:buNone/>
            </a:pPr>
            <a:r>
              <a:rPr lang="en-US" b="1" dirty="0">
                <a:solidFill>
                  <a:schemeClr val="bg1"/>
                </a:solidFill>
                <a:latin typeface="Aldhabi" pitchFamily="2" charset="-78"/>
                <a:cs typeface="Aldhabi" pitchFamily="2" charset="-78"/>
              </a:rPr>
              <a:t>Know to Whom You Are Speaking</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Prayer is a conversation with God, and every conversation begins by addressing the person to whom you are speaking by name.   Jesus begins with “Our Father in heaven.” He focuses on a distinct person — the Heavenly Father with whom he has a personal relationship.  We share the same right to call God “Father,” and there are times when we need to talk with our Abba Father, Daddy God. But God is three distinct persons in One: the Father, the Son, and the Holy Spirit. </a:t>
            </a:r>
          </a:p>
        </p:txBody>
      </p:sp>
    </p:spTree>
    <p:extLst>
      <p:ext uri="{BB962C8B-B14F-4D97-AF65-F5344CB8AC3E}">
        <p14:creationId xmlns:p14="http://schemas.microsoft.com/office/powerpoint/2010/main" val="3597380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353515"/>
          </a:xfrm>
        </p:spPr>
        <p:txBody>
          <a:bodyPr>
            <a:normAutofit/>
          </a:bodyPr>
          <a:lstStyle/>
          <a:p>
            <a:pPr marL="0" indent="0">
              <a:buNone/>
            </a:pPr>
            <a:r>
              <a:rPr lang="en-US" b="1" dirty="0">
                <a:solidFill>
                  <a:schemeClr val="bg1"/>
                </a:solidFill>
                <a:latin typeface="Aldhabi" pitchFamily="2" charset="-78"/>
                <a:cs typeface="Aldhabi" pitchFamily="2" charset="-78"/>
              </a:rPr>
              <a:t>Thank Him</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A heartfelt thank you is always a great conversation starter.  Like any parent, God loves to see that we have grateful hearts. But more importantly, as we take the time to praise God for all He has done in the past — the answered prayers, the impossible situations overcome, the healings and grace — our faith to believe for even greater answers to prayer grows stronger and more confident.  Praise opens the gates of heaven and should always be part of our alone time with God.</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6335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fontScale="92500"/>
          </a:bodyPr>
          <a:lstStyle/>
          <a:p>
            <a:pPr marL="0" indent="0">
              <a:buNone/>
            </a:pPr>
            <a:r>
              <a:rPr lang="en-US" sz="3000" b="1" dirty="0">
                <a:solidFill>
                  <a:schemeClr val="bg1"/>
                </a:solidFill>
                <a:latin typeface="Aldhabi" pitchFamily="2" charset="-78"/>
                <a:cs typeface="Aldhabi" pitchFamily="2" charset="-78"/>
              </a:rPr>
              <a:t>Ask for God’s Will</a:t>
            </a:r>
          </a:p>
          <a:p>
            <a:pPr marL="0" indent="0">
              <a:buNone/>
            </a:pPr>
            <a:r>
              <a:rPr lang="en-US" sz="3000" dirty="0">
                <a:solidFill>
                  <a:schemeClr val="bg1"/>
                </a:solidFill>
                <a:latin typeface="Aldhabi" pitchFamily="2" charset="-78"/>
                <a:cs typeface="Aldhabi" pitchFamily="2" charset="-78"/>
              </a:rPr>
              <a:t>The Lord’s Prayer is not the only place where Jesus role-modeled a heart of obedience and submission to the will of God over his own desires and needs.  In the Garden of Gethsemane, only hours before Jesus’ crucifixion, he would once again pray, “not my will, but yours be done.”  In a world where right and wrong are frequently confused and the future is so uncertain, it can be hard to know how to pray or what to ask for when difficult circumstances arise.  But the one thing we can know with absolute certainty is that God’s plan for those who love him is good, and the safest place we can be is in the center of his divine will.</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65250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a:bodyPr>
          <a:lstStyle/>
          <a:p>
            <a:pPr marL="0" indent="0">
              <a:buNone/>
            </a:pPr>
            <a:r>
              <a:rPr lang="en-US" b="1" dirty="0">
                <a:solidFill>
                  <a:schemeClr val="bg1"/>
                </a:solidFill>
                <a:latin typeface="Aldhabi" pitchFamily="2" charset="-78"/>
                <a:cs typeface="Aldhabi" pitchFamily="2" charset="-78"/>
              </a:rPr>
              <a:t>Say What You Need</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In Jesus’ time, bread was a staple — one of the most basic needs of life — and he did not hesitate to ask God to provide it.  But we often hesitate to bother God with the little things we need, thinking he shouldn’t be bothered.  And when the big problems come, we try everything we can to solve the problem </a:t>
            </a:r>
            <a:r>
              <a:rPr lang="en-US" i="1" dirty="0">
                <a:solidFill>
                  <a:schemeClr val="bg1"/>
                </a:solidFill>
                <a:latin typeface="Aldhabi" pitchFamily="2" charset="-78"/>
                <a:cs typeface="Aldhabi" pitchFamily="2" charset="-78"/>
              </a:rPr>
              <a:t>before</a:t>
            </a:r>
            <a:r>
              <a:rPr lang="en-US" dirty="0">
                <a:solidFill>
                  <a:schemeClr val="bg1"/>
                </a:solidFill>
                <a:latin typeface="Aldhabi" pitchFamily="2" charset="-78"/>
                <a:cs typeface="Aldhabi" pitchFamily="2" charset="-78"/>
              </a:rPr>
              <a:t> we think to pray.  The Bible says, “You do not have because you do not ask God.”  So never hesitate to ask God for what you need in 2021. Your Father in heaven delights to give you good gifts.</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225538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a:bodyPr>
          <a:lstStyle/>
          <a:p>
            <a:pPr marL="0" indent="0">
              <a:buNone/>
            </a:pPr>
            <a:r>
              <a:rPr lang="en-US" b="1" dirty="0">
                <a:solidFill>
                  <a:schemeClr val="bg1"/>
                </a:solidFill>
                <a:latin typeface="Aldhabi" pitchFamily="2" charset="-78"/>
                <a:cs typeface="Aldhabi" pitchFamily="2" charset="-78"/>
              </a:rPr>
              <a:t>Ask for Forgiveness</a:t>
            </a:r>
          </a:p>
          <a:p>
            <a:pPr marL="0" indent="0">
              <a:buNone/>
            </a:pPr>
            <a:r>
              <a:rPr lang="en-US" dirty="0">
                <a:solidFill>
                  <a:schemeClr val="bg1"/>
                </a:solidFill>
                <a:latin typeface="Aldhabi" pitchFamily="2" charset="-78"/>
                <a:cs typeface="Aldhabi" pitchFamily="2" charset="-78"/>
              </a:rPr>
              <a:t>James 5:16 reminds us that if we want our prayers to be heard, our hearts need to be right with God and with one another.  If you feel your prayers are bouncing off the ceiling, take some time to check your heart.</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102126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a:bodyPr>
          <a:lstStyle/>
          <a:p>
            <a:pPr marL="0" indent="0">
              <a:buNone/>
            </a:pPr>
            <a:r>
              <a:rPr lang="en-US" b="1" dirty="0">
                <a:solidFill>
                  <a:schemeClr val="bg1"/>
                </a:solidFill>
                <a:latin typeface="Aldhabi" pitchFamily="2" charset="-78"/>
                <a:cs typeface="Aldhabi" pitchFamily="2" charset="-78"/>
              </a:rPr>
              <a:t>Pray with a Friend</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There is power in agreement when we pray in Jesus’ name.  When I have an urgent need to take before the throne of God, I will often call a friend to pray with me.  If you don’t already have one, make finding a trusted prayer partner one of your goals in 2021.</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7854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a:bodyPr>
          <a:lstStyle/>
          <a:p>
            <a:pPr marL="0" indent="0">
              <a:buNone/>
            </a:pPr>
            <a:r>
              <a:rPr lang="en-US" b="1" dirty="0">
                <a:solidFill>
                  <a:schemeClr val="bg1"/>
                </a:solidFill>
                <a:latin typeface="Aldhabi" pitchFamily="2" charset="-78"/>
                <a:cs typeface="Aldhabi" pitchFamily="2" charset="-78"/>
              </a:rPr>
              <a:t>Pray the Word</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My mother was a spiritual prayer warrior, and much that I know about prayer I learned from her.  I loved to listen to her pray because for every need or situation, she would claim a scripture of promise.  “The Word of God has power and is our great spiritual weapon,” Mama would say.  “Pray the Word, Marilee. Pray the Word.”</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419818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80" r="1" b="6381"/>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53142" y="938893"/>
            <a:ext cx="4093029" cy="5238070"/>
          </a:xfrm>
          <a:prstGeom prst="rect">
            <a:avLst/>
          </a:prstGeom>
        </p:spPr>
        <p:txBody>
          <a:bodyPr vert="horz" lIns="91440" tIns="45720" rIns="91440" bIns="45720" rtlCol="0">
            <a:normAutofit/>
          </a:bodyPr>
          <a:lstStyle/>
          <a:p>
            <a:pPr>
              <a:lnSpc>
                <a:spcPct val="90000"/>
              </a:lnSpc>
              <a:spcAft>
                <a:spcPts val="600"/>
              </a:spcAft>
            </a:pPr>
            <a:r>
              <a:rPr lang="en-US" sz="4000" dirty="0">
                <a:latin typeface="Aldhabi" pitchFamily="2" charset="-78"/>
                <a:cs typeface="Aldhabi" pitchFamily="2" charset="-78"/>
              </a:rPr>
              <a:t>“Prayer penetrates the underside of heaven and sends the full force of an invisible realm hurdling against the adversaries that are too naïve to understand what’s about to descend upon them.”</a:t>
            </a:r>
          </a:p>
          <a:p>
            <a:pPr>
              <a:lnSpc>
                <a:spcPct val="90000"/>
              </a:lnSpc>
              <a:spcAft>
                <a:spcPts val="600"/>
              </a:spcAft>
            </a:pPr>
            <a:r>
              <a:rPr lang="en-US" sz="3000" dirty="0">
                <a:latin typeface="Aldhabi" pitchFamily="2" charset="-78"/>
                <a:cs typeface="Aldhabi" pitchFamily="2" charset="-78"/>
              </a:rPr>
              <a:t> - Craig D. </a:t>
            </a:r>
            <a:r>
              <a:rPr lang="en-US" sz="3000" dirty="0" err="1">
                <a:latin typeface="Aldhabi" pitchFamily="2" charset="-78"/>
                <a:cs typeface="Aldhabi" pitchFamily="2" charset="-78"/>
              </a:rPr>
              <a:t>Lounsbrough</a:t>
            </a:r>
            <a:endParaRPr lang="en-US" sz="3000" dirty="0">
              <a:latin typeface="Aldhabi" pitchFamily="2" charset="-78"/>
              <a:cs typeface="Aldhabi" pitchFamily="2" charset="-78"/>
            </a:endParaRPr>
          </a:p>
        </p:txBody>
      </p:sp>
    </p:spTree>
    <p:extLst>
      <p:ext uri="{BB962C8B-B14F-4D97-AF65-F5344CB8AC3E}">
        <p14:creationId xmlns:p14="http://schemas.microsoft.com/office/powerpoint/2010/main" val="802065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26500"/>
          </a:xfrm>
        </p:spPr>
        <p:txBody>
          <a:bodyPr anchor="t">
            <a:noAutofit/>
          </a:bodyPr>
          <a:lstStyle/>
          <a:p>
            <a:r>
              <a:rPr lang="en-US" sz="4000" dirty="0">
                <a:solidFill>
                  <a:schemeClr val="bg1"/>
                </a:solidFill>
                <a:latin typeface="Aldhabi" pitchFamily="2" charset="-78"/>
                <a:cs typeface="Aldhabi" pitchFamily="2" charset="-78"/>
              </a:rPr>
              <a:t>A Practical Outline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By Marilee Pierce Dunker</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World Vision</a:t>
            </a: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18167" r="18167"/>
          <a:stretch/>
        </p:blipFill>
        <p:spPr>
          <a:xfrm>
            <a:off x="-264015" y="10"/>
            <a:ext cx="4817905"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411426"/>
            <a:ext cx="6452499" cy="4446574"/>
          </a:xfrm>
        </p:spPr>
        <p:txBody>
          <a:bodyPr>
            <a:normAutofit/>
          </a:bodyPr>
          <a:lstStyle/>
          <a:p>
            <a:pPr marL="0" indent="0">
              <a:buNone/>
            </a:pPr>
            <a:r>
              <a:rPr lang="en-US" b="1" dirty="0">
                <a:solidFill>
                  <a:schemeClr val="bg1"/>
                </a:solidFill>
                <a:latin typeface="Aldhabi" pitchFamily="2" charset="-78"/>
                <a:cs typeface="Aldhabi" pitchFamily="2" charset="-78"/>
              </a:rPr>
              <a:t>Memorize Scripture</a:t>
            </a:r>
            <a:endParaRPr lang="en-US" dirty="0">
              <a:solidFill>
                <a:schemeClr val="bg1"/>
              </a:solidFill>
              <a:latin typeface="Aldhabi" pitchFamily="2" charset="-78"/>
              <a:cs typeface="Aldhabi" pitchFamily="2" charset="-78"/>
            </a:endParaRPr>
          </a:p>
          <a:p>
            <a:pPr marL="0" indent="0">
              <a:buNone/>
            </a:pPr>
            <a:r>
              <a:rPr lang="en-US" dirty="0">
                <a:solidFill>
                  <a:schemeClr val="bg1"/>
                </a:solidFill>
                <a:latin typeface="Aldhabi" pitchFamily="2" charset="-78"/>
                <a:cs typeface="Aldhabi" pitchFamily="2" charset="-78"/>
              </a:rPr>
              <a:t>The most important key to a vibrant prayer life is to understand our spiritual authority in Christ as explained in the Scriptures.  The only way to do that is to become intimately familiar with the Bible.  Even a few minutes a day in the Word of God will add strength and authority to your prayers in 2021.</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222616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Have a Designated Place to Pray</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Find that place in your house or apartment that becomes the place where you meet God.  When you do this, this place takes on an aura or a sense that this is where you encounter God.  This feeling that this is the place where you meet God can enhance your prayer time.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377617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Have a Designated Time to Pray</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While we are to pray throughout the day, find one time that is exclusively your time with God.  While mornings tend to be busy for most people, try to find a time at the beginning of your day as you are more rested during that time, and your time with God sets the tone for the day.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9949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Track Scriptures In Your Bible As God Gives Them To You</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Have a Bible where you can track scriptures that God brings to you, or ones that you discover throughout the day, or ones that a friend gives you.  Mark them in your Bible, place the date by them, and mark the page with a sticky note.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0139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Have Some Accompanying Material</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Have something that you read daily or possibly weekly as part of your prayer time.  This could be a pamphlet, a regular devotional, a newsletter, an article that you found of value, a chapter in a book, etc.  Have these to refer to as part of your time with God.</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78266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Your State of Mind</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Realize that some days you might come to prayer very focused.  Other days, you might be more scattered.  Some days you might have a strong sense of what you want to pray about, and at other times you may not.  Simply bring who you are at that moment.  It’s not so much what you showed up with, as it is that you showed up.</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80819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2854" r="2854"/>
          <a:stretch/>
        </p:blipFill>
        <p:spPr>
          <a:xfrm>
            <a:off x="3277273" y="210403"/>
            <a:ext cx="9365005" cy="6641933"/>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1" y="365125"/>
            <a:ext cx="3782352" cy="1899912"/>
          </a:xfrm>
        </p:spPr>
        <p:txBody>
          <a:bodyPr>
            <a:noAutofit/>
          </a:bodyPr>
          <a:lstStyle/>
          <a:p>
            <a:r>
              <a:rPr lang="en-US" sz="4000" dirty="0">
                <a:solidFill>
                  <a:schemeClr val="accent1">
                    <a:lumMod val="75000"/>
                  </a:schemeClr>
                </a:solidFill>
                <a:latin typeface="Aldhabi" pitchFamily="2" charset="-78"/>
                <a:cs typeface="Aldhabi" pitchFamily="2" charset="-78"/>
              </a:rPr>
              <a:t>Additional Suggestions</a:t>
            </a:r>
            <a:br>
              <a:rPr lang="en-US" sz="4000" dirty="0">
                <a:solidFill>
                  <a:schemeClr val="accent1">
                    <a:lumMod val="75000"/>
                  </a:schemeClr>
                </a:solidFill>
                <a:latin typeface="Aldhabi" pitchFamily="2" charset="-78"/>
                <a:cs typeface="Aldhabi" pitchFamily="2" charset="-78"/>
              </a:rPr>
            </a:br>
            <a:r>
              <a:rPr lang="en-US" sz="4000" dirty="0">
                <a:solidFill>
                  <a:schemeClr val="accent1">
                    <a:lumMod val="75000"/>
                  </a:schemeClr>
                </a:solidFill>
                <a:latin typeface="Aldhabi" pitchFamily="2" charset="-78"/>
                <a:cs typeface="Aldhabi" pitchFamily="2" charset="-78"/>
              </a:rPr>
              <a:t>My Personal Strategies </a:t>
            </a:r>
            <a:br>
              <a:rPr lang="en-US" sz="4000" dirty="0">
                <a:latin typeface="Aldhabi" pitchFamily="2" charset="-78"/>
                <a:cs typeface="Aldhabi" pitchFamily="2" charset="-78"/>
              </a:rPr>
            </a:br>
            <a:r>
              <a:rPr lang="en-US" sz="2000" dirty="0">
                <a:latin typeface="Aldhabi" pitchFamily="2" charset="-78"/>
                <a:cs typeface="Aldhabi" pitchFamily="2" charset="-78"/>
              </a:rPr>
              <a:t>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3715747"/>
          </a:xfrm>
        </p:spPr>
        <p:txBody>
          <a:bodyPr>
            <a:normAutofit/>
          </a:bodyPr>
          <a:lstStyle/>
          <a:p>
            <a:pPr marL="0" indent="0">
              <a:buNone/>
            </a:pPr>
            <a:r>
              <a:rPr lang="en-US" b="1" dirty="0">
                <a:latin typeface="Aldhabi" pitchFamily="2" charset="-78"/>
                <a:cs typeface="Aldhabi" pitchFamily="2" charset="-78"/>
              </a:rPr>
              <a:t>To End Your Day</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Have some Bible reading at the end of your day to round out your day.  This could be a devotional, or part of reading through a particular book of the Bible, a “One Year Bible,” or referencing a scripture that you read during your time in the morning.</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55639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665DA3-DB16-C849-9831-51CB6F05C10F}"/>
              </a:ext>
            </a:extLst>
          </p:cNvPr>
          <p:cNvPicPr>
            <a:picLocks noChangeAspect="1"/>
          </p:cNvPicPr>
          <p:nvPr/>
        </p:nvPicPr>
        <p:blipFill rotWithShape="1">
          <a:blip r:embed="rId2">
            <a:alphaModFix amt="35000"/>
          </a:blip>
          <a:srcRect b="15730"/>
          <a:stretch/>
        </p:blipFill>
        <p:spPr>
          <a:xfrm>
            <a:off x="0" y="0"/>
            <a:ext cx="12192000" cy="6858000"/>
          </a:xfrm>
          <a:prstGeom prst="rect">
            <a:avLst/>
          </a:prstGeom>
        </p:spPr>
      </p:pic>
      <p:sp>
        <p:nvSpPr>
          <p:cNvPr id="2" name="Title 1">
            <a:extLst>
              <a:ext uri="{FF2B5EF4-FFF2-40B4-BE49-F238E27FC236}">
                <a16:creationId xmlns:a16="http://schemas.microsoft.com/office/drawing/2014/main" id="{D6E2264C-1030-FB41-9A55-4E4987BDC702}"/>
              </a:ext>
            </a:extLst>
          </p:cNvPr>
          <p:cNvSpPr>
            <a:spLocks noGrp="1"/>
          </p:cNvSpPr>
          <p:nvPr>
            <p:ph type="title"/>
          </p:nvPr>
        </p:nvSpPr>
        <p:spPr>
          <a:xfrm>
            <a:off x="838200" y="365126"/>
            <a:ext cx="10515600" cy="775852"/>
          </a:xfrm>
        </p:spPr>
        <p:txBody>
          <a:bodyPr>
            <a:normAutofit/>
          </a:bodyPr>
          <a:lstStyle/>
          <a:p>
            <a:r>
              <a:rPr lang="en-US" sz="4000" dirty="0">
                <a:latin typeface="Aldhabi" pitchFamily="2" charset="-78"/>
                <a:cs typeface="Aldhabi" pitchFamily="2" charset="-78"/>
              </a:rPr>
              <a:t>Concluding Thoughts</a:t>
            </a:r>
          </a:p>
        </p:txBody>
      </p:sp>
      <p:sp>
        <p:nvSpPr>
          <p:cNvPr id="3" name="Content Placeholder 2">
            <a:extLst>
              <a:ext uri="{FF2B5EF4-FFF2-40B4-BE49-F238E27FC236}">
                <a16:creationId xmlns:a16="http://schemas.microsoft.com/office/drawing/2014/main" id="{1E61EDDD-AA4F-E34C-82C8-E5AF34EA59E8}"/>
              </a:ext>
            </a:extLst>
          </p:cNvPr>
          <p:cNvSpPr>
            <a:spLocks noGrp="1"/>
          </p:cNvSpPr>
          <p:nvPr>
            <p:ph idx="1"/>
          </p:nvPr>
        </p:nvSpPr>
        <p:spPr>
          <a:xfrm>
            <a:off x="838200" y="1140977"/>
            <a:ext cx="10515600" cy="5454031"/>
          </a:xfrm>
        </p:spPr>
        <p:txBody>
          <a:bodyPr>
            <a:noAutofit/>
          </a:bodyPr>
          <a:lstStyle/>
          <a:p>
            <a:pPr marL="0" indent="0">
              <a:lnSpc>
                <a:spcPct val="100000"/>
              </a:lnSpc>
              <a:spcBef>
                <a:spcPts val="0"/>
              </a:spcBef>
              <a:buNone/>
            </a:pPr>
            <a:r>
              <a:rPr lang="en-US" sz="2400" dirty="0">
                <a:latin typeface="Aldhabi" pitchFamily="2" charset="-78"/>
                <a:cs typeface="Aldhabi" pitchFamily="2" charset="-78"/>
              </a:rPr>
              <a:t>"To be a Christian without prayer is no more possible than to be alive without breathing.”    </a:t>
            </a:r>
            <a:r>
              <a:rPr lang="en-US" sz="1600" dirty="0">
                <a:latin typeface="Aldhabi" pitchFamily="2" charset="-78"/>
                <a:cs typeface="Aldhabi" pitchFamily="2" charset="-78"/>
              </a:rPr>
              <a:t>- Martin Luther</a:t>
            </a:r>
          </a:p>
          <a:p>
            <a:pPr marL="0" indent="0">
              <a:lnSpc>
                <a:spcPct val="100000"/>
              </a:lnSpc>
              <a:spcBef>
                <a:spcPts val="0"/>
              </a:spcBef>
              <a:buNone/>
            </a:pPr>
            <a:endParaRPr lang="en-US" sz="1600" dirty="0">
              <a:latin typeface="Aldhabi" pitchFamily="2" charset="-78"/>
              <a:cs typeface="Aldhabi" pitchFamily="2" charset="-78"/>
            </a:endParaRPr>
          </a:p>
          <a:p>
            <a:pPr marL="0" indent="0">
              <a:lnSpc>
                <a:spcPct val="100000"/>
              </a:lnSpc>
              <a:spcBef>
                <a:spcPts val="0"/>
              </a:spcBef>
              <a:buNone/>
            </a:pPr>
            <a:r>
              <a:rPr lang="en-US" sz="2400" dirty="0">
                <a:latin typeface="Aldhabi" pitchFamily="2" charset="-78"/>
                <a:cs typeface="Aldhabi" pitchFamily="2" charset="-78"/>
              </a:rPr>
              <a:t>“Prayers outlive the lives of those who uttered them; outlive a generation, outlive an age, outlive a world.”    </a:t>
            </a:r>
            <a:r>
              <a:rPr lang="en-US" sz="1600" dirty="0">
                <a:latin typeface="Aldhabi" pitchFamily="2" charset="-78"/>
                <a:cs typeface="Aldhabi" pitchFamily="2" charset="-78"/>
              </a:rPr>
              <a:t>- E.M Bounds</a:t>
            </a:r>
          </a:p>
          <a:p>
            <a:pPr marL="0" lvl="0" indent="0">
              <a:lnSpc>
                <a:spcPct val="100000"/>
              </a:lnSpc>
              <a:spcBef>
                <a:spcPts val="0"/>
              </a:spcBef>
              <a:buNone/>
            </a:pPr>
            <a:endParaRPr lang="en-US" sz="1600" dirty="0">
              <a:latin typeface="Aldhabi" pitchFamily="2" charset="-78"/>
              <a:cs typeface="Aldhabi" pitchFamily="2" charset="-78"/>
            </a:endParaRPr>
          </a:p>
          <a:p>
            <a:pPr marL="0" indent="0">
              <a:lnSpc>
                <a:spcPct val="100000"/>
              </a:lnSpc>
              <a:spcBef>
                <a:spcPts val="0"/>
              </a:spcBef>
              <a:buNone/>
            </a:pPr>
            <a:r>
              <a:rPr lang="en-US" sz="2400" dirty="0">
                <a:latin typeface="Aldhabi" pitchFamily="2" charset="-78"/>
                <a:cs typeface="Aldhabi" pitchFamily="2" charset="-78"/>
              </a:rPr>
              <a:t>“Prayer is the soul’s traffic with Heaven; God comes down to us by His Spirit, and we go up to Him by prayer.”    </a:t>
            </a:r>
            <a:r>
              <a:rPr lang="en-US" sz="1600" dirty="0">
                <a:latin typeface="Aldhabi" pitchFamily="2" charset="-78"/>
                <a:cs typeface="Aldhabi" pitchFamily="2" charset="-78"/>
              </a:rPr>
              <a:t>- Thomas Watson </a:t>
            </a:r>
          </a:p>
          <a:p>
            <a:pPr marL="0" lvl="0" indent="0">
              <a:lnSpc>
                <a:spcPct val="100000"/>
              </a:lnSpc>
              <a:spcBef>
                <a:spcPts val="0"/>
              </a:spcBef>
              <a:buNone/>
            </a:pPr>
            <a:endParaRPr lang="en-US" sz="1600" dirty="0">
              <a:latin typeface="Aldhabi" pitchFamily="2" charset="-78"/>
              <a:cs typeface="Aldhabi" pitchFamily="2" charset="-78"/>
            </a:endParaRPr>
          </a:p>
          <a:p>
            <a:pPr marL="0" indent="0">
              <a:lnSpc>
                <a:spcPct val="100000"/>
              </a:lnSpc>
              <a:spcBef>
                <a:spcPts val="0"/>
              </a:spcBef>
              <a:buNone/>
            </a:pPr>
            <a:r>
              <a:rPr lang="en-US" sz="2400" dirty="0">
                <a:latin typeface="Aldhabi" pitchFamily="2" charset="-78"/>
                <a:cs typeface="Aldhabi" pitchFamily="2" charset="-78"/>
              </a:rPr>
              <a:t>“History is silent about revivals that did not begin with prayer.”    </a:t>
            </a:r>
            <a:r>
              <a:rPr lang="en-US" sz="1600" dirty="0">
                <a:latin typeface="Aldhabi" pitchFamily="2" charset="-78"/>
                <a:cs typeface="Aldhabi" pitchFamily="2" charset="-78"/>
              </a:rPr>
              <a:t>- Edwin Orr</a:t>
            </a:r>
          </a:p>
          <a:p>
            <a:pPr marL="0" indent="0">
              <a:lnSpc>
                <a:spcPct val="100000"/>
              </a:lnSpc>
              <a:spcBef>
                <a:spcPts val="0"/>
              </a:spcBef>
              <a:buNone/>
            </a:pPr>
            <a:endParaRPr lang="en-US" sz="1600" dirty="0">
              <a:latin typeface="Aldhabi" pitchFamily="2" charset="-78"/>
              <a:cs typeface="Aldhabi" pitchFamily="2" charset="-78"/>
            </a:endParaRPr>
          </a:p>
          <a:p>
            <a:pPr marL="0" indent="0">
              <a:lnSpc>
                <a:spcPct val="100000"/>
              </a:lnSpc>
              <a:spcBef>
                <a:spcPts val="0"/>
              </a:spcBef>
              <a:buNone/>
            </a:pPr>
            <a:r>
              <a:rPr lang="en-US" sz="2400" dirty="0">
                <a:latin typeface="Aldhabi" pitchFamily="2" charset="-78"/>
                <a:cs typeface="Aldhabi" pitchFamily="2" charset="-78"/>
              </a:rPr>
              <a:t>“The great people of the earth today are the people who pray, (not) those who talk about prayer.”    </a:t>
            </a:r>
            <a:r>
              <a:rPr lang="en-US" sz="1600" dirty="0">
                <a:latin typeface="Aldhabi" pitchFamily="2" charset="-78"/>
                <a:cs typeface="Aldhabi" pitchFamily="2" charset="-78"/>
              </a:rPr>
              <a:t>- S.D. Gordon</a:t>
            </a:r>
          </a:p>
          <a:p>
            <a:pPr marL="0" indent="0">
              <a:lnSpc>
                <a:spcPct val="100000"/>
              </a:lnSpc>
              <a:spcBef>
                <a:spcPts val="0"/>
              </a:spcBef>
              <a:buNone/>
            </a:pPr>
            <a:endParaRPr lang="en-US" sz="1600" dirty="0">
              <a:latin typeface="Aldhabi" pitchFamily="2" charset="-78"/>
              <a:cs typeface="Aldhabi" pitchFamily="2" charset="-78"/>
            </a:endParaRPr>
          </a:p>
          <a:p>
            <a:pPr marL="0" indent="0">
              <a:lnSpc>
                <a:spcPct val="100000"/>
              </a:lnSpc>
              <a:spcBef>
                <a:spcPts val="0"/>
              </a:spcBef>
              <a:buNone/>
            </a:pPr>
            <a:r>
              <a:rPr lang="en-US" sz="2400" dirty="0">
                <a:latin typeface="Aldhabi" pitchFamily="2" charset="-78"/>
                <a:cs typeface="Aldhabi" pitchFamily="2" charset="-78"/>
              </a:rPr>
              <a:t>“Rejoice always, pray continually, give thanks in all circumstances; for this is God’s will for you in Christ Jesus.”    </a:t>
            </a:r>
            <a:r>
              <a:rPr lang="en-US" sz="1600" dirty="0">
                <a:latin typeface="Aldhabi" pitchFamily="2" charset="-78"/>
                <a:cs typeface="Aldhabi" pitchFamily="2" charset="-78"/>
              </a:rPr>
              <a:t>- 1 Thessalonians 5:16-18 (NIV) - The Apostle Paul</a:t>
            </a:r>
          </a:p>
        </p:txBody>
      </p:sp>
    </p:spTree>
    <p:extLst>
      <p:ext uri="{BB962C8B-B14F-4D97-AF65-F5344CB8AC3E}">
        <p14:creationId xmlns:p14="http://schemas.microsoft.com/office/powerpoint/2010/main" val="866408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665DA3-DB16-C849-9831-51CB6F05C10F}"/>
              </a:ext>
            </a:extLst>
          </p:cNvPr>
          <p:cNvPicPr>
            <a:picLocks noChangeAspect="1"/>
          </p:cNvPicPr>
          <p:nvPr/>
        </p:nvPicPr>
        <p:blipFill rotWithShape="1">
          <a:blip r:embed="rId2">
            <a:alphaModFix amt="35000"/>
          </a:blip>
          <a:srcRect b="15730"/>
          <a:stretch/>
        </p:blipFill>
        <p:spPr>
          <a:xfrm>
            <a:off x="0" y="0"/>
            <a:ext cx="12192000" cy="6858000"/>
          </a:xfrm>
          <a:prstGeom prst="rect">
            <a:avLst/>
          </a:prstGeom>
        </p:spPr>
      </p:pic>
      <p:sp>
        <p:nvSpPr>
          <p:cNvPr id="2" name="Title 1">
            <a:extLst>
              <a:ext uri="{FF2B5EF4-FFF2-40B4-BE49-F238E27FC236}">
                <a16:creationId xmlns:a16="http://schemas.microsoft.com/office/drawing/2014/main" id="{D6E2264C-1030-FB41-9A55-4E4987BDC702}"/>
              </a:ext>
            </a:extLst>
          </p:cNvPr>
          <p:cNvSpPr>
            <a:spLocks noGrp="1"/>
          </p:cNvSpPr>
          <p:nvPr>
            <p:ph type="title"/>
          </p:nvPr>
        </p:nvSpPr>
        <p:spPr>
          <a:xfrm>
            <a:off x="838200" y="365126"/>
            <a:ext cx="10515600" cy="775852"/>
          </a:xfrm>
        </p:spPr>
        <p:txBody>
          <a:bodyPr>
            <a:normAutofit/>
          </a:bodyPr>
          <a:lstStyle/>
          <a:p>
            <a:r>
              <a:rPr lang="en-US" sz="4000" dirty="0">
                <a:latin typeface="Aldhabi" pitchFamily="2" charset="-78"/>
                <a:cs typeface="Aldhabi" pitchFamily="2" charset="-78"/>
              </a:rPr>
              <a:t>Concluding Thoughts</a:t>
            </a:r>
          </a:p>
        </p:txBody>
      </p:sp>
      <p:sp>
        <p:nvSpPr>
          <p:cNvPr id="3" name="Content Placeholder 2">
            <a:extLst>
              <a:ext uri="{FF2B5EF4-FFF2-40B4-BE49-F238E27FC236}">
                <a16:creationId xmlns:a16="http://schemas.microsoft.com/office/drawing/2014/main" id="{1E61EDDD-AA4F-E34C-82C8-E5AF34EA59E8}"/>
              </a:ext>
            </a:extLst>
          </p:cNvPr>
          <p:cNvSpPr>
            <a:spLocks noGrp="1"/>
          </p:cNvSpPr>
          <p:nvPr>
            <p:ph idx="1"/>
          </p:nvPr>
        </p:nvSpPr>
        <p:spPr>
          <a:xfrm>
            <a:off x="838200" y="1140977"/>
            <a:ext cx="10515600" cy="5454031"/>
          </a:xfrm>
        </p:spPr>
        <p:txBody>
          <a:bodyPr>
            <a:noAutofit/>
          </a:bodyPr>
          <a:lstStyle/>
          <a:p>
            <a:pPr marL="0" indent="0">
              <a:lnSpc>
                <a:spcPct val="100000"/>
              </a:lnSpc>
              <a:buNone/>
            </a:pPr>
            <a:r>
              <a:rPr lang="en-US" sz="2400" dirty="0">
                <a:latin typeface="Aldhabi" pitchFamily="2" charset="-78"/>
                <a:cs typeface="Aldhabi" pitchFamily="2" charset="-78"/>
              </a:rPr>
              <a:t>“My prayer is not for them alone.  I pray also for those who will believe in me through their message, that all of them may be one, Father, just as you are in me and I am in you.  May they also be in us so that the world may believe that you have sent me. </a:t>
            </a:r>
            <a:r>
              <a:rPr lang="en-US" sz="2400" b="1" baseline="30000" dirty="0">
                <a:latin typeface="Aldhabi" pitchFamily="2" charset="-78"/>
                <a:cs typeface="Aldhabi" pitchFamily="2" charset="-78"/>
              </a:rPr>
              <a:t> </a:t>
            </a:r>
            <a:r>
              <a:rPr lang="en-US" sz="2400" dirty="0">
                <a:latin typeface="Aldhabi" pitchFamily="2" charset="-78"/>
                <a:cs typeface="Aldhabi" pitchFamily="2" charset="-78"/>
              </a:rPr>
              <a:t>I have given them the glory that you gave me, that they may be one as we are one—I in them and you in me—so that they may be brought to complete unity.  Then the world will know that you sent me and have loved them even as you have loved me.”</a:t>
            </a:r>
          </a:p>
          <a:p>
            <a:pPr marL="0" indent="0">
              <a:lnSpc>
                <a:spcPct val="100000"/>
              </a:lnSpc>
              <a:buNone/>
            </a:pPr>
            <a:r>
              <a:rPr lang="en-US" sz="2000" dirty="0">
                <a:latin typeface="Aldhabi" pitchFamily="2" charset="-78"/>
                <a:cs typeface="Aldhabi" pitchFamily="2" charset="-78"/>
              </a:rPr>
              <a:t> 	- John 17:20-23 (NIV) – Jesus Christ</a:t>
            </a:r>
          </a:p>
        </p:txBody>
      </p:sp>
    </p:spTree>
    <p:extLst>
      <p:ext uri="{BB962C8B-B14F-4D97-AF65-F5344CB8AC3E}">
        <p14:creationId xmlns:p14="http://schemas.microsoft.com/office/powerpoint/2010/main" val="384404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665DA3-DB16-C849-9831-51CB6F05C10F}"/>
              </a:ext>
            </a:extLst>
          </p:cNvPr>
          <p:cNvPicPr>
            <a:picLocks noChangeAspect="1"/>
          </p:cNvPicPr>
          <p:nvPr/>
        </p:nvPicPr>
        <p:blipFill rotWithShape="1">
          <a:blip r:embed="rId2">
            <a:alphaModFix amt="35000"/>
          </a:blip>
          <a:srcRect b="15730"/>
          <a:stretch/>
        </p:blipFill>
        <p:spPr>
          <a:xfrm>
            <a:off x="0" y="202301"/>
            <a:ext cx="12192000" cy="6858000"/>
          </a:xfrm>
          <a:prstGeom prst="rect">
            <a:avLst/>
          </a:prstGeom>
        </p:spPr>
      </p:pic>
      <p:sp>
        <p:nvSpPr>
          <p:cNvPr id="2" name="Title 1">
            <a:extLst>
              <a:ext uri="{FF2B5EF4-FFF2-40B4-BE49-F238E27FC236}">
                <a16:creationId xmlns:a16="http://schemas.microsoft.com/office/drawing/2014/main" id="{D6E2264C-1030-FB41-9A55-4E4987BDC702}"/>
              </a:ext>
            </a:extLst>
          </p:cNvPr>
          <p:cNvSpPr>
            <a:spLocks noGrp="1"/>
          </p:cNvSpPr>
          <p:nvPr>
            <p:ph type="title"/>
          </p:nvPr>
        </p:nvSpPr>
        <p:spPr>
          <a:xfrm>
            <a:off x="838200" y="365126"/>
            <a:ext cx="10515600" cy="775852"/>
          </a:xfrm>
        </p:spPr>
        <p:txBody>
          <a:bodyPr>
            <a:normAutofit/>
          </a:bodyPr>
          <a:lstStyle/>
          <a:p>
            <a:r>
              <a:rPr lang="en-US" sz="4000" dirty="0">
                <a:latin typeface="Aldhabi" pitchFamily="2" charset="-78"/>
                <a:cs typeface="Aldhabi" pitchFamily="2" charset="-78"/>
              </a:rPr>
              <a:t>Concluding Thoughts</a:t>
            </a:r>
          </a:p>
        </p:txBody>
      </p:sp>
      <p:sp>
        <p:nvSpPr>
          <p:cNvPr id="3" name="Content Placeholder 2">
            <a:extLst>
              <a:ext uri="{FF2B5EF4-FFF2-40B4-BE49-F238E27FC236}">
                <a16:creationId xmlns:a16="http://schemas.microsoft.com/office/drawing/2014/main" id="{1E61EDDD-AA4F-E34C-82C8-E5AF34EA59E8}"/>
              </a:ext>
            </a:extLst>
          </p:cNvPr>
          <p:cNvSpPr>
            <a:spLocks noGrp="1"/>
          </p:cNvSpPr>
          <p:nvPr>
            <p:ph idx="1"/>
          </p:nvPr>
        </p:nvSpPr>
        <p:spPr>
          <a:xfrm>
            <a:off x="838200" y="1140977"/>
            <a:ext cx="10515600" cy="5454031"/>
          </a:xfrm>
        </p:spPr>
        <p:txBody>
          <a:bodyPr>
            <a:noAutofit/>
          </a:bodyPr>
          <a:lstStyle/>
          <a:p>
            <a:pPr marL="0" indent="0">
              <a:buNone/>
            </a:pPr>
            <a:r>
              <a:rPr lang="en-US" sz="2400" dirty="0">
                <a:latin typeface="Aldhabi" pitchFamily="2" charset="-78"/>
                <a:cs typeface="Aldhabi" pitchFamily="2" charset="-78"/>
              </a:rPr>
              <a:t>“It is my prayer that ‘prayer’ becomes a central feature in your life.  Life can difficult.  It can come at us in ways entirely unexpected, and it can do so with absolutely no remorse.  We can watch spouses walk away, standby as careers vanish in an instant, helplessly watch our children destroy their lives, wrestle with unrelenting addictions, fall deep into the throes of depression, be relentlessly haunted by trauma, witness the betrayal of friends, hate who we are, hate who we are becoming, and so much more.  Life can be hard.  Very hard.  Extremely hard.</a:t>
            </a:r>
          </a:p>
          <a:p>
            <a:pPr marL="0" indent="0">
              <a:buNone/>
            </a:pPr>
            <a:r>
              <a:rPr lang="en-US" sz="2400" dirty="0">
                <a:latin typeface="Aldhabi" pitchFamily="2" charset="-78"/>
                <a:cs typeface="Aldhabi" pitchFamily="2" charset="-78"/>
              </a:rPr>
              <a:t>But prayer is the empowerment in the midst of our impoverishment.  It is the hope when all other supposed ‘hopes’ fail us (as they will).  It is the living lifeline to our God.  It is the most under-used asset in our arsenal.  It is power beyond our understanding and deliverance beyond our abilities.  If we've been foolish enough to underestimate the power of prayer, then we've probably been naive enough to overestimate the power of everything else.  Therefore, from this point forward may we take it upon ourselves to pray as we never have before, so that we might change our world as never before.” </a:t>
            </a:r>
          </a:p>
          <a:p>
            <a:pPr marL="0" indent="0">
              <a:buNone/>
            </a:pPr>
            <a:r>
              <a:rPr lang="en-US" sz="1800" dirty="0">
                <a:latin typeface="Aldhabi" pitchFamily="2" charset="-78"/>
                <a:cs typeface="Aldhabi" pitchFamily="2" charset="-78"/>
              </a:rPr>
              <a:t> - Craig D. </a:t>
            </a:r>
            <a:r>
              <a:rPr lang="en-US" sz="1800" dirty="0" err="1">
                <a:latin typeface="Aldhabi" pitchFamily="2" charset="-78"/>
                <a:cs typeface="Aldhabi" pitchFamily="2" charset="-78"/>
              </a:rPr>
              <a:t>Lounsbrough</a:t>
            </a:r>
            <a:r>
              <a:rPr lang="en-US" sz="1800" dirty="0">
                <a:latin typeface="Aldhabi" pitchFamily="2" charset="-78"/>
                <a:cs typeface="Aldhabi" pitchFamily="2" charset="-78"/>
              </a:rPr>
              <a:t>, M.Div., LPC</a:t>
            </a:r>
          </a:p>
          <a:p>
            <a:pPr marL="0" indent="0">
              <a:buNone/>
            </a:pPr>
            <a:r>
              <a:rPr lang="en-US" sz="1600" dirty="0">
                <a:latin typeface="Aldhabi" pitchFamily="2" charset="-78"/>
                <a:cs typeface="Aldhabi" pitchFamily="2" charset="-78"/>
              </a:rPr>
              <a:t>  Email address: craiglpc4@gmail.com</a:t>
            </a:r>
          </a:p>
          <a:p>
            <a:pPr marL="0" indent="0">
              <a:buNone/>
            </a:pPr>
            <a:r>
              <a:rPr lang="en-US" sz="1600" dirty="0">
                <a:latin typeface="Aldhabi" pitchFamily="2" charset="-78"/>
                <a:cs typeface="Aldhabi" pitchFamily="2" charset="-78"/>
              </a:rPr>
              <a:t>  Website: </a:t>
            </a:r>
            <a:r>
              <a:rPr lang="en-US" sz="1600" u="sng" dirty="0" err="1">
                <a:latin typeface="Aldhabi" pitchFamily="2" charset="-78"/>
                <a:cs typeface="Aldhabi" pitchFamily="2" charset="-78"/>
              </a:rPr>
              <a:t>www.craiglpc.com</a:t>
            </a:r>
            <a:endParaRPr lang="en-US" sz="1600" u="sng" dirty="0">
              <a:latin typeface="Aldhabi" pitchFamily="2" charset="-78"/>
              <a:cs typeface="Aldhabi" pitchFamily="2" charset="-78"/>
            </a:endParaRPr>
          </a:p>
          <a:p>
            <a:pPr marL="0" indent="0">
              <a:lnSpc>
                <a:spcPct val="100000"/>
              </a:lnSpc>
              <a:buNone/>
            </a:pPr>
            <a:endParaRPr lang="en-US" sz="2000" dirty="0">
              <a:latin typeface="Aldhabi" pitchFamily="2" charset="-78"/>
              <a:cs typeface="Aldhabi" pitchFamily="2" charset="-78"/>
            </a:endParaRPr>
          </a:p>
        </p:txBody>
      </p:sp>
    </p:spTree>
    <p:extLst>
      <p:ext uri="{BB962C8B-B14F-4D97-AF65-F5344CB8AC3E}">
        <p14:creationId xmlns:p14="http://schemas.microsoft.com/office/powerpoint/2010/main" val="441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36998" y="441789"/>
            <a:ext cx="4294598" cy="5877368"/>
          </a:xfrm>
          <a:prstGeom prst="rect">
            <a:avLst/>
          </a:prstGeom>
        </p:spPr>
        <p:txBody>
          <a:bodyPr vert="horz" lIns="91440" tIns="45720" rIns="91440" bIns="45720" rtlCol="0">
            <a:noAutofit/>
          </a:bodyPr>
          <a:lstStyle/>
          <a:p>
            <a:pPr>
              <a:lnSpc>
                <a:spcPct val="90000"/>
              </a:lnSpc>
              <a:spcAft>
                <a:spcPts val="600"/>
              </a:spcAft>
            </a:pPr>
            <a:r>
              <a:rPr lang="en-US" sz="2400" dirty="0">
                <a:latin typeface="Aldhabi" pitchFamily="2" charset="-78"/>
                <a:cs typeface="Aldhabi" pitchFamily="2" charset="-78"/>
              </a:rPr>
              <a:t>“I am convinced beyond words to convey that prayer is infinitely more than the mindless ranting of some poor, delusional soul talking to some imaginary friend in some imaginary place.  Oh, to the contrary.  Prayer is the manifest pleading of a soul worn raw that, by the simple act of prayer, unleashes untold forces that we can’t imagine that surge in a descent so massive and so inconceivably powerful that the ground of everything before them shakes.  And in this descent lives are changed beyond recognition, nations are transformed beyond comprehension, and history is brought to its knees in the face of a God who says, “be healed.”  That, my friend, is nothing of a delusional soul or imaginary friend or any other such nonsense.”</a:t>
            </a:r>
          </a:p>
          <a:p>
            <a:pPr>
              <a:lnSpc>
                <a:spcPct val="90000"/>
              </a:lnSpc>
              <a:spcAft>
                <a:spcPts val="600"/>
              </a:spcAft>
            </a:pPr>
            <a:r>
              <a:rPr lang="en-US" sz="2400" dirty="0">
                <a:latin typeface="Aldhabi" pitchFamily="2" charset="-78"/>
                <a:cs typeface="Aldhabi" pitchFamily="2" charset="-78"/>
              </a:rPr>
              <a:t> - Craig D. </a:t>
            </a:r>
            <a:r>
              <a:rPr lang="en-US" sz="2400" dirty="0" err="1">
                <a:latin typeface="Aldhabi" pitchFamily="2" charset="-78"/>
                <a:cs typeface="Aldhabi" pitchFamily="2" charset="-78"/>
              </a:rPr>
              <a:t>Lounsbrough</a:t>
            </a:r>
            <a:endParaRPr lang="en-US" sz="2400" dirty="0">
              <a:latin typeface="Aldhabi" pitchFamily="2" charset="-78"/>
              <a:cs typeface="Aldhabi" pitchFamily="2" charset="-78"/>
            </a:endParaRPr>
          </a:p>
        </p:txBody>
      </p:sp>
    </p:spTree>
    <p:extLst>
      <p:ext uri="{BB962C8B-B14F-4D97-AF65-F5344CB8AC3E}">
        <p14:creationId xmlns:p14="http://schemas.microsoft.com/office/powerpoint/2010/main" val="4121178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665DA3-DB16-C849-9831-51CB6F05C10F}"/>
              </a:ext>
            </a:extLst>
          </p:cNvPr>
          <p:cNvPicPr>
            <a:picLocks noChangeAspect="1"/>
          </p:cNvPicPr>
          <p:nvPr/>
        </p:nvPicPr>
        <p:blipFill rotWithShape="1">
          <a:blip r:embed="rId2">
            <a:alphaModFix amt="35000"/>
          </a:blip>
          <a:srcRect b="15730"/>
          <a:stretch/>
        </p:blipFill>
        <p:spPr>
          <a:xfrm>
            <a:off x="0" y="202301"/>
            <a:ext cx="12192000" cy="6858000"/>
          </a:xfrm>
          <a:prstGeom prst="rect">
            <a:avLst/>
          </a:prstGeom>
        </p:spPr>
      </p:pic>
      <p:sp>
        <p:nvSpPr>
          <p:cNvPr id="2" name="Title 1">
            <a:extLst>
              <a:ext uri="{FF2B5EF4-FFF2-40B4-BE49-F238E27FC236}">
                <a16:creationId xmlns:a16="http://schemas.microsoft.com/office/drawing/2014/main" id="{D6E2264C-1030-FB41-9A55-4E4987BDC702}"/>
              </a:ext>
            </a:extLst>
          </p:cNvPr>
          <p:cNvSpPr>
            <a:spLocks noGrp="1"/>
          </p:cNvSpPr>
          <p:nvPr>
            <p:ph type="title"/>
          </p:nvPr>
        </p:nvSpPr>
        <p:spPr>
          <a:xfrm>
            <a:off x="838200" y="365126"/>
            <a:ext cx="10515600" cy="775852"/>
          </a:xfrm>
        </p:spPr>
        <p:txBody>
          <a:bodyPr>
            <a:normAutofit/>
          </a:bodyPr>
          <a:lstStyle/>
          <a:p>
            <a:r>
              <a:rPr lang="en-US" sz="4000" dirty="0">
                <a:latin typeface="Aldhabi" pitchFamily="2" charset="-78"/>
                <a:cs typeface="Aldhabi" pitchFamily="2" charset="-78"/>
              </a:rPr>
              <a:t>Contact Information</a:t>
            </a:r>
          </a:p>
        </p:txBody>
      </p:sp>
      <p:sp>
        <p:nvSpPr>
          <p:cNvPr id="3" name="Content Placeholder 2">
            <a:extLst>
              <a:ext uri="{FF2B5EF4-FFF2-40B4-BE49-F238E27FC236}">
                <a16:creationId xmlns:a16="http://schemas.microsoft.com/office/drawing/2014/main" id="{1E61EDDD-AA4F-E34C-82C8-E5AF34EA59E8}"/>
              </a:ext>
            </a:extLst>
          </p:cNvPr>
          <p:cNvSpPr>
            <a:spLocks noGrp="1"/>
          </p:cNvSpPr>
          <p:nvPr>
            <p:ph idx="1"/>
          </p:nvPr>
        </p:nvSpPr>
        <p:spPr>
          <a:xfrm>
            <a:off x="838200" y="1092425"/>
            <a:ext cx="10515600" cy="5454031"/>
          </a:xfrm>
        </p:spPr>
        <p:txBody>
          <a:bodyPr>
            <a:noAutofit/>
          </a:bodyPr>
          <a:lstStyle/>
          <a:p>
            <a:pPr marL="0" indent="0">
              <a:lnSpc>
                <a:spcPct val="100000"/>
              </a:lnSpc>
              <a:spcBef>
                <a:spcPts val="0"/>
              </a:spcBef>
              <a:buNone/>
            </a:pPr>
            <a:r>
              <a:rPr lang="en-US" dirty="0">
                <a:latin typeface="Aldhabi" pitchFamily="2" charset="-78"/>
                <a:cs typeface="Aldhabi" pitchFamily="2" charset="-78"/>
              </a:rPr>
              <a:t>Craig D. </a:t>
            </a:r>
            <a:r>
              <a:rPr lang="en-US" dirty="0" err="1">
                <a:latin typeface="Aldhabi" pitchFamily="2" charset="-78"/>
                <a:cs typeface="Aldhabi" pitchFamily="2" charset="-78"/>
              </a:rPr>
              <a:t>Lounsbrough</a:t>
            </a:r>
            <a:r>
              <a:rPr lang="en-US" dirty="0">
                <a:latin typeface="Aldhabi" pitchFamily="2" charset="-78"/>
                <a:cs typeface="Aldhabi" pitchFamily="2" charset="-78"/>
              </a:rPr>
              <a:t>, M.Div., LPC</a:t>
            </a:r>
          </a:p>
          <a:p>
            <a:pPr marL="0" indent="0">
              <a:lnSpc>
                <a:spcPct val="100000"/>
              </a:lnSpc>
              <a:spcBef>
                <a:spcPts val="0"/>
              </a:spcBef>
              <a:buNone/>
            </a:pPr>
            <a:r>
              <a:rPr lang="en-US" sz="2000" dirty="0">
                <a:latin typeface="Aldhabi" pitchFamily="2" charset="-78"/>
                <a:cs typeface="Aldhabi" pitchFamily="2" charset="-78"/>
              </a:rPr>
              <a:t>Licensed Professional Counselor</a:t>
            </a:r>
          </a:p>
          <a:p>
            <a:pPr marL="0" indent="0">
              <a:lnSpc>
                <a:spcPct val="100000"/>
              </a:lnSpc>
              <a:spcBef>
                <a:spcPts val="0"/>
              </a:spcBef>
              <a:buNone/>
            </a:pPr>
            <a:r>
              <a:rPr lang="en-US" sz="2000" dirty="0">
                <a:latin typeface="Aldhabi" pitchFamily="2" charset="-78"/>
                <a:cs typeface="Aldhabi" pitchFamily="2" charset="-78"/>
              </a:rPr>
              <a:t>Certified Professional Life Coach</a:t>
            </a:r>
          </a:p>
          <a:p>
            <a:pPr marL="0" indent="0">
              <a:lnSpc>
                <a:spcPct val="100000"/>
              </a:lnSpc>
              <a:spcBef>
                <a:spcPts val="0"/>
              </a:spcBef>
              <a:buNone/>
            </a:pPr>
            <a:endParaRPr lang="en-US" sz="2000" dirty="0">
              <a:latin typeface="Aldhabi" pitchFamily="2" charset="-78"/>
              <a:cs typeface="Aldhabi" pitchFamily="2" charset="-78"/>
            </a:endParaRPr>
          </a:p>
          <a:p>
            <a:pPr marL="0" indent="0">
              <a:lnSpc>
                <a:spcPct val="100000"/>
              </a:lnSpc>
              <a:spcBef>
                <a:spcPts val="0"/>
              </a:spcBef>
              <a:buNone/>
            </a:pPr>
            <a:r>
              <a:rPr lang="en-US" sz="1800" dirty="0">
                <a:latin typeface="Aldhabi" pitchFamily="2" charset="-78"/>
                <a:cs typeface="Aldhabi" pitchFamily="2" charset="-78"/>
              </a:rPr>
              <a:t>19284 Cottonwood Drive, Suite 202</a:t>
            </a:r>
          </a:p>
          <a:p>
            <a:pPr marL="0" indent="0">
              <a:lnSpc>
                <a:spcPct val="100000"/>
              </a:lnSpc>
              <a:spcBef>
                <a:spcPts val="0"/>
              </a:spcBef>
              <a:buNone/>
            </a:pPr>
            <a:r>
              <a:rPr lang="en-US" sz="1800" dirty="0">
                <a:latin typeface="Aldhabi" pitchFamily="2" charset="-78"/>
                <a:cs typeface="Aldhabi" pitchFamily="2" charset="-78"/>
              </a:rPr>
              <a:t>Parker, Colorado 80138</a:t>
            </a:r>
          </a:p>
          <a:p>
            <a:pPr marL="0" indent="0">
              <a:lnSpc>
                <a:spcPct val="100000"/>
              </a:lnSpc>
              <a:spcBef>
                <a:spcPts val="0"/>
              </a:spcBef>
              <a:buNone/>
            </a:pPr>
            <a:r>
              <a:rPr lang="en-US" sz="1800" dirty="0">
                <a:latin typeface="Aldhabi" pitchFamily="2" charset="-78"/>
                <a:cs typeface="Aldhabi" pitchFamily="2" charset="-78"/>
              </a:rPr>
              <a:t>303-593-0575</a:t>
            </a:r>
          </a:p>
          <a:p>
            <a:pPr marL="0" indent="0">
              <a:lnSpc>
                <a:spcPct val="100000"/>
              </a:lnSpc>
              <a:spcBef>
                <a:spcPts val="0"/>
              </a:spcBef>
              <a:buNone/>
            </a:pPr>
            <a:r>
              <a:rPr lang="en-US" sz="1600" dirty="0">
                <a:latin typeface="Aldhabi" pitchFamily="2" charset="-78"/>
                <a:cs typeface="Aldhabi" pitchFamily="2" charset="-78"/>
              </a:rPr>
              <a:t>Email address: craiglpc4@gmail.com</a:t>
            </a:r>
          </a:p>
          <a:p>
            <a:pPr marL="0" indent="0">
              <a:lnSpc>
                <a:spcPct val="100000"/>
              </a:lnSpc>
              <a:spcBef>
                <a:spcPts val="0"/>
              </a:spcBef>
              <a:buNone/>
            </a:pPr>
            <a:r>
              <a:rPr lang="en-US" sz="1600" dirty="0">
                <a:latin typeface="Aldhabi" pitchFamily="2" charset="-78"/>
                <a:cs typeface="Aldhabi" pitchFamily="2" charset="-78"/>
              </a:rPr>
              <a:t>Website: </a:t>
            </a:r>
            <a:r>
              <a:rPr lang="en-US" sz="1600" u="sng" dirty="0" err="1">
                <a:latin typeface="Aldhabi" pitchFamily="2" charset="-78"/>
                <a:cs typeface="Aldhabi" pitchFamily="2" charset="-78"/>
              </a:rPr>
              <a:t>www.craiglpc.com</a:t>
            </a:r>
            <a:endParaRPr lang="en-US" sz="1600" u="sng" dirty="0">
              <a:latin typeface="Aldhabi" pitchFamily="2" charset="-78"/>
              <a:cs typeface="Aldhabi" pitchFamily="2" charset="-78"/>
            </a:endParaRPr>
          </a:p>
        </p:txBody>
      </p:sp>
    </p:spTree>
    <p:extLst>
      <p:ext uri="{BB962C8B-B14F-4D97-AF65-F5344CB8AC3E}">
        <p14:creationId xmlns:p14="http://schemas.microsoft.com/office/powerpoint/2010/main" val="36365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descr="A person standing on a rock&#10;&#10;Description automatically generated with medium confidence">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14"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36815" y="432706"/>
            <a:ext cx="4117522" cy="5785077"/>
          </a:xfrm>
          <a:prstGeom prst="rect">
            <a:avLst/>
          </a:prstGeom>
        </p:spPr>
        <p:txBody>
          <a:bodyPr vert="horz" lIns="91440" tIns="45720" rIns="91440" bIns="45720" rtlCol="0">
            <a:noAutofit/>
          </a:bodyPr>
          <a:lstStyle/>
          <a:p>
            <a:pPr>
              <a:lnSpc>
                <a:spcPct val="90000"/>
              </a:lnSpc>
              <a:spcAft>
                <a:spcPts val="600"/>
              </a:spcAft>
            </a:pPr>
            <a:r>
              <a:rPr lang="en-US" sz="2400" dirty="0">
                <a:latin typeface="Aldhabi" pitchFamily="2" charset="-78"/>
                <a:cs typeface="Aldhabi" pitchFamily="2" charset="-78"/>
              </a:rPr>
              <a:t>“How do I tell you what prayer is?  It is everything that I need every time I kneel in the practice of it.  It shakes the infinite alive and sets its armies afoot in defense of me.  It will never run aground or find itself drowning in the waters of the adversity that I bring to it.  Nothing it faces is insurmountable, for to think that such an adversary exists is to run a fool’s errand.  It will shield me in its advance, it will beckon me to anticipate the miracles that it is about to wield, and in the midst of it all it calms me as it whispers, ‘Be still and know that I am God.’  And because of these reasons and a million more, I find prayer the single greatest place that I could ever imagine being.” </a:t>
            </a:r>
          </a:p>
          <a:p>
            <a:pPr>
              <a:lnSpc>
                <a:spcPct val="90000"/>
              </a:lnSpc>
              <a:spcAft>
                <a:spcPts val="600"/>
              </a:spcAft>
            </a:pPr>
            <a:r>
              <a:rPr lang="en-US" sz="2400" dirty="0">
                <a:latin typeface="Aldhabi" pitchFamily="2" charset="-78"/>
                <a:cs typeface="Aldhabi" pitchFamily="2" charset="-78"/>
              </a:rPr>
              <a:t> - Craig D. </a:t>
            </a:r>
            <a:r>
              <a:rPr lang="en-US" sz="2400" dirty="0" err="1">
                <a:latin typeface="Aldhabi" pitchFamily="2" charset="-78"/>
                <a:cs typeface="Aldhabi" pitchFamily="2" charset="-78"/>
              </a:rPr>
              <a:t>Lounsbrough</a:t>
            </a:r>
            <a:endParaRPr lang="en-US" sz="2400" dirty="0">
              <a:latin typeface="Aldhabi" pitchFamily="2" charset="-78"/>
              <a:cs typeface="Aldhabi" pitchFamily="2" charset="-78"/>
            </a:endParaRPr>
          </a:p>
        </p:txBody>
      </p:sp>
    </p:spTree>
    <p:extLst>
      <p:ext uri="{BB962C8B-B14F-4D97-AF65-F5344CB8AC3E}">
        <p14:creationId xmlns:p14="http://schemas.microsoft.com/office/powerpoint/2010/main" val="102122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C860D-CA76-7647-9E54-167AEC51DC3E}"/>
              </a:ext>
            </a:extLst>
          </p:cNvPr>
          <p:cNvPicPr>
            <a:picLocks noChangeAspect="1"/>
          </p:cNvPicPr>
          <p:nvPr/>
        </p:nvPicPr>
        <p:blipFill>
          <a:blip r:embed="rId2">
            <a:alphaModFix amt="60000"/>
          </a:blip>
          <a:stretch>
            <a:fillRect/>
          </a:stretch>
        </p:blipFill>
        <p:spPr>
          <a:xfrm>
            <a:off x="-16835" y="-1"/>
            <a:ext cx="12208836" cy="6969211"/>
          </a:xfrm>
          <a:prstGeom prst="rect">
            <a:avLst/>
          </a:prstGeom>
        </p:spPr>
      </p:pic>
      <p:sp>
        <p:nvSpPr>
          <p:cNvPr id="3" name="Subtitle 2">
            <a:extLst>
              <a:ext uri="{FF2B5EF4-FFF2-40B4-BE49-F238E27FC236}">
                <a16:creationId xmlns:a16="http://schemas.microsoft.com/office/drawing/2014/main" id="{D25CCC9E-5E57-2D47-BCA2-1AB21A6A34ED}"/>
              </a:ext>
            </a:extLst>
          </p:cNvPr>
          <p:cNvSpPr>
            <a:spLocks noGrp="1"/>
          </p:cNvSpPr>
          <p:nvPr>
            <p:ph type="subTitle" idx="1"/>
          </p:nvPr>
        </p:nvSpPr>
        <p:spPr>
          <a:xfrm>
            <a:off x="1000897" y="2994053"/>
            <a:ext cx="10194325" cy="1375646"/>
          </a:xfrm>
        </p:spPr>
        <p:txBody>
          <a:bodyPr>
            <a:noAutofit/>
          </a:bodyPr>
          <a:lstStyle/>
          <a:p>
            <a:r>
              <a:rPr lang="en-US" sz="4000" dirty="0">
                <a:latin typeface="Times New Roman" panose="02020603050405020304" pitchFamily="18" charset="0"/>
              </a:rPr>
              <a:t>Some Initial Thoughts</a:t>
            </a:r>
          </a:p>
          <a:p>
            <a:r>
              <a:rPr lang="en-US" sz="2800" dirty="0">
                <a:latin typeface="Times New Roman" panose="02020603050405020304" pitchFamily="18" charset="0"/>
              </a:rPr>
              <a:t>The Stuff of Prayer</a:t>
            </a:r>
          </a:p>
        </p:txBody>
      </p:sp>
    </p:spTree>
    <p:extLst>
      <p:ext uri="{BB962C8B-B14F-4D97-AF65-F5344CB8AC3E}">
        <p14:creationId xmlns:p14="http://schemas.microsoft.com/office/powerpoint/2010/main" val="455251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36810" y="416376"/>
            <a:ext cx="4482193" cy="5834063"/>
          </a:xfrm>
          <a:prstGeom prst="rect">
            <a:avLst/>
          </a:prstGeom>
        </p:spPr>
        <p:txBody>
          <a:bodyPr vert="horz" lIns="91440" tIns="45720" rIns="91440" bIns="45720" rtlCol="0">
            <a:noAutofit/>
          </a:bodyPr>
          <a:lstStyle/>
          <a:p>
            <a:r>
              <a:rPr lang="en-US" sz="2000" dirty="0">
                <a:latin typeface="Aldhabi" pitchFamily="2" charset="-78"/>
                <a:cs typeface="Aldhabi" pitchFamily="2" charset="-78"/>
              </a:rPr>
              <a:t>“I don’t fight battles by penning words or crafting syntax designed to bring people to tears by liberating their hearts or calling out their souls.  Nor do I fight them by sitting with untold thousands and granting them counsel in the darkness of their darkest hours.  No.  Rather, I fight them prone on my knees in morning’s darkness before the sun has roused a wounded world awake to feel its pain yet again.  I fight them throughout the day as I ‘pray without ceasing’ because troubles befall us without ceasing.  I fight them by praying for the impossible in lives devastated beyond redemption, for rogue nations that spread destruction as though destroying life was the answer to life, for the weak who stand teetering precariously on some emotional or relational or financial abyss, and for an impossible number of situations that everyone else has deemed as impossible.  I fight in prayer.  And despite the massive weaponry available to mankind, I am utterly convinced that a single man on his knees in humble petition before God exceeds the armament of all the world’s nations combined.  This is what I believe.  And </a:t>
            </a:r>
          </a:p>
          <a:p>
            <a:r>
              <a:rPr lang="en-US" sz="2000" dirty="0">
                <a:latin typeface="Aldhabi" pitchFamily="2" charset="-78"/>
                <a:cs typeface="Aldhabi" pitchFamily="2" charset="-78"/>
              </a:rPr>
              <a:t>therefore, this is how I fight.” </a:t>
            </a:r>
          </a:p>
          <a:p>
            <a:pPr>
              <a:lnSpc>
                <a:spcPct val="90000"/>
              </a:lnSpc>
              <a:spcAft>
                <a:spcPts val="600"/>
              </a:spcAft>
            </a:pPr>
            <a:r>
              <a:rPr lang="en-US" sz="2000" dirty="0">
                <a:latin typeface="Aldhabi" pitchFamily="2" charset="-78"/>
                <a:cs typeface="Aldhabi" pitchFamily="2" charset="-78"/>
              </a:rPr>
              <a:t> - Craig D. </a:t>
            </a:r>
            <a:r>
              <a:rPr lang="en-US" sz="2000" dirty="0" err="1">
                <a:latin typeface="Aldhabi" pitchFamily="2" charset="-78"/>
                <a:cs typeface="Aldhabi" pitchFamily="2" charset="-78"/>
              </a:rPr>
              <a:t>Lounsbrough</a:t>
            </a:r>
            <a:endParaRPr lang="en-US" sz="2000" dirty="0">
              <a:latin typeface="Aldhabi" pitchFamily="2" charset="-78"/>
              <a:cs typeface="Aldhabi" pitchFamily="2" charset="-78"/>
            </a:endParaRPr>
          </a:p>
        </p:txBody>
      </p:sp>
    </p:spTree>
    <p:extLst>
      <p:ext uri="{BB962C8B-B14F-4D97-AF65-F5344CB8AC3E}">
        <p14:creationId xmlns:p14="http://schemas.microsoft.com/office/powerpoint/2010/main" val="1045553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person, close&#10;&#10;Description automatically generated">
            <a:extLst>
              <a:ext uri="{FF2B5EF4-FFF2-40B4-BE49-F238E27FC236}">
                <a16:creationId xmlns:a16="http://schemas.microsoft.com/office/drawing/2014/main" id="{70968325-69B4-5045-B2E2-29E22FE4086B}"/>
              </a:ext>
            </a:extLst>
          </p:cNvPr>
          <p:cNvPicPr>
            <a:picLocks noChangeAspect="1"/>
          </p:cNvPicPr>
          <p:nvPr/>
        </p:nvPicPr>
        <p:blipFill rotWithShape="1">
          <a:blip r:embed="rId2"/>
          <a:srcRect t="10819" r="-2" b="17923"/>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3"/>
          <a:srcRect t="6379" r="1" b="6382"/>
          <a:stretch/>
        </p:blipFill>
        <p:spPr>
          <a:xfrm>
            <a:off x="4203638" y="2937953"/>
            <a:ext cx="7988360" cy="3920047"/>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628649" y="432713"/>
            <a:ext cx="4539341" cy="5564641"/>
          </a:xfrm>
          <a:prstGeom prst="rect">
            <a:avLst/>
          </a:prstGeom>
        </p:spPr>
        <p:txBody>
          <a:bodyPr vert="horz" lIns="91440" tIns="45720" rIns="91440" bIns="45720" rtlCol="0">
            <a:noAutofit/>
          </a:bodyPr>
          <a:lstStyle/>
          <a:p>
            <a:pPr>
              <a:lnSpc>
                <a:spcPct val="90000"/>
              </a:lnSpc>
              <a:spcAft>
                <a:spcPts val="600"/>
              </a:spcAft>
            </a:pPr>
            <a:r>
              <a:rPr lang="en-US" sz="2400" dirty="0">
                <a:latin typeface="Aldhabi" pitchFamily="2" charset="-78"/>
                <a:cs typeface="Aldhabi" pitchFamily="2" charset="-78"/>
              </a:rPr>
              <a:t>“Prayer is where I trade the rhetoric of men the for the promises of God.  It is where I petition perfection instead of count on those who somehow survived an election.  It is to accept the incomprehensible invitation of God to have this weak voice of mine thunder down the halls of heaven and roll up to the throne of the God of all eternity so that as small as I am, I might have an audience with this “King of kings.”  It is where my fatigue becomes a stage upon which God can unveil His strength in stunning fashion, and where my fear is obliterated by His courage.  Prayer is where I rise above this tangled world and find myself enveloped by a world that I visit today, but will live in tomorrow.  Prayer is utterly indispensable to this cringing existence, for unless I rise above it I will be consumed by the darkness of it.  Prayer is this and does this and will always be this.”  </a:t>
            </a:r>
          </a:p>
          <a:p>
            <a:pPr>
              <a:lnSpc>
                <a:spcPct val="90000"/>
              </a:lnSpc>
              <a:spcAft>
                <a:spcPts val="600"/>
              </a:spcAft>
            </a:pPr>
            <a:r>
              <a:rPr lang="en-US" sz="2400" dirty="0">
                <a:latin typeface="Aldhabi" pitchFamily="2" charset="-78"/>
                <a:cs typeface="Aldhabi" pitchFamily="2" charset="-78"/>
              </a:rPr>
              <a:t> - Craig D. </a:t>
            </a:r>
            <a:r>
              <a:rPr lang="en-US" sz="2400" dirty="0" err="1">
                <a:latin typeface="Aldhabi" pitchFamily="2" charset="-78"/>
                <a:cs typeface="Aldhabi" pitchFamily="2" charset="-78"/>
              </a:rPr>
              <a:t>Lounsbrough</a:t>
            </a:r>
            <a:endParaRPr lang="en-US" sz="2400" dirty="0">
              <a:latin typeface="Aldhabi" pitchFamily="2" charset="-78"/>
              <a:cs typeface="Aldhabi" pitchFamily="2" charset="-78"/>
            </a:endParaRPr>
          </a:p>
        </p:txBody>
      </p:sp>
    </p:spTree>
    <p:extLst>
      <p:ext uri="{BB962C8B-B14F-4D97-AF65-F5344CB8AC3E}">
        <p14:creationId xmlns:p14="http://schemas.microsoft.com/office/powerpoint/2010/main" val="3507028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105197"/>
            <a:ext cx="4275966" cy="3291436"/>
          </a:xfrm>
        </p:spPr>
        <p:txBody>
          <a:bodyPr>
            <a:noAutofit/>
          </a:bodyPr>
          <a:lstStyle/>
          <a:p>
            <a:r>
              <a:rPr lang="en-US" sz="4000" dirty="0">
                <a:solidFill>
                  <a:schemeClr val="accent1">
                    <a:lumMod val="75000"/>
                  </a:schemeClr>
                </a:solidFill>
                <a:latin typeface="Aldhabi" pitchFamily="2" charset="-78"/>
                <a:cs typeface="Aldhabi" pitchFamily="2" charset="-78"/>
              </a:rPr>
              <a:t>Benefits of Prayer</a:t>
            </a:r>
            <a:br>
              <a:rPr lang="en-US" sz="4000" dirty="0">
                <a:solidFill>
                  <a:schemeClr val="accent1">
                    <a:lumMod val="75000"/>
                  </a:schemeClr>
                </a:solidFill>
                <a:latin typeface="Aldhabi" pitchFamily="2" charset="-78"/>
                <a:cs typeface="Aldhabi" pitchFamily="2" charset="-78"/>
              </a:rPr>
            </a:br>
            <a:br>
              <a:rPr lang="en-US" sz="4000" dirty="0">
                <a:solidFill>
                  <a:schemeClr val="accent1">
                    <a:lumMod val="75000"/>
                  </a:schemeClr>
                </a:solidFill>
                <a:latin typeface="Aldhabi" pitchFamily="2" charset="-78"/>
                <a:cs typeface="Aldhabi" pitchFamily="2" charset="-78"/>
              </a:rPr>
            </a:br>
            <a:r>
              <a:rPr lang="en-US" sz="2800" dirty="0">
                <a:solidFill>
                  <a:schemeClr val="accent1">
                    <a:lumMod val="75000"/>
                  </a:schemeClr>
                </a:solidFill>
                <a:latin typeface="Aldhabi" pitchFamily="2" charset="-78"/>
                <a:cs typeface="Aldhabi" pitchFamily="2" charset="-78"/>
              </a:rPr>
              <a:t>Psychological</a:t>
            </a:r>
            <a:br>
              <a:rPr lang="en-US" sz="2800" dirty="0">
                <a:solidFill>
                  <a:schemeClr val="accent1">
                    <a:lumMod val="75000"/>
                  </a:schemeClr>
                </a:solidFill>
                <a:latin typeface="Aldhabi" pitchFamily="2" charset="-78"/>
                <a:cs typeface="Aldhabi" pitchFamily="2" charset="-78"/>
              </a:rPr>
            </a:br>
            <a:r>
              <a:rPr lang="en-US" sz="2800" dirty="0">
                <a:solidFill>
                  <a:schemeClr val="accent1">
                    <a:lumMod val="75000"/>
                  </a:schemeClr>
                </a:solidFill>
                <a:latin typeface="Aldhabi" pitchFamily="2" charset="-78"/>
                <a:cs typeface="Aldhabi" pitchFamily="2" charset="-78"/>
              </a:rPr>
              <a:t>Marriage, Relationships and Friendships</a:t>
            </a:r>
            <a:br>
              <a:rPr lang="en-US" sz="2800" dirty="0">
                <a:solidFill>
                  <a:schemeClr val="accent1">
                    <a:lumMod val="75000"/>
                  </a:schemeClr>
                </a:solidFill>
                <a:latin typeface="Aldhabi" pitchFamily="2" charset="-78"/>
                <a:cs typeface="Aldhabi" pitchFamily="2" charset="-78"/>
              </a:rPr>
            </a:br>
            <a:r>
              <a:rPr lang="en-US" sz="2800" dirty="0">
                <a:solidFill>
                  <a:schemeClr val="accent1">
                    <a:lumMod val="75000"/>
                  </a:schemeClr>
                </a:solidFill>
                <a:latin typeface="Aldhabi" pitchFamily="2" charset="-78"/>
                <a:cs typeface="Aldhabi" pitchFamily="2" charset="-78"/>
              </a:rPr>
              <a:t>Physical Health</a:t>
            </a:r>
            <a:endParaRPr lang="en-US" sz="2800" dirty="0">
              <a:latin typeface="Aldhabi" pitchFamily="2" charset="-78"/>
              <a:cs typeface="Aldhabi" pitchFamily="2" charset="-78"/>
            </a:endParaRPr>
          </a:p>
        </p:txBody>
      </p:sp>
    </p:spTree>
    <p:extLst>
      <p:ext uri="{BB962C8B-B14F-4D97-AF65-F5344CB8AC3E}">
        <p14:creationId xmlns:p14="http://schemas.microsoft.com/office/powerpoint/2010/main" val="2664612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Tree>
    <p:extLst>
      <p:ext uri="{BB962C8B-B14F-4D97-AF65-F5344CB8AC3E}">
        <p14:creationId xmlns:p14="http://schemas.microsoft.com/office/powerpoint/2010/main" val="171665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474662"/>
            <a:ext cx="5465496" cy="2396744"/>
          </a:xfrm>
        </p:spPr>
        <p:txBody>
          <a:bodyPr>
            <a:normAutofit lnSpcReduction="10000"/>
          </a:bodyPr>
          <a:lstStyle/>
          <a:p>
            <a:pPr marL="0" indent="0">
              <a:buNone/>
            </a:pPr>
            <a:r>
              <a:rPr lang="en-US" b="1" dirty="0">
                <a:latin typeface="Aldhabi" pitchFamily="2" charset="-78"/>
                <a:cs typeface="Aldhabi" pitchFamily="2" charset="-78"/>
              </a:rPr>
              <a:t>Prayer – Overall Benefits</a:t>
            </a:r>
          </a:p>
          <a:p>
            <a:pPr marL="0" indent="0">
              <a:buNone/>
            </a:pPr>
            <a:r>
              <a:rPr lang="en-US" dirty="0">
                <a:latin typeface="Aldhabi" pitchFamily="2" charset="-78"/>
                <a:cs typeface="Aldhabi" pitchFamily="2" charset="-78"/>
              </a:rPr>
              <a:t>“According to the University of Maryland Medical Center, individuals who reported having strong religious beliefs were found to report lower levels of anxiety and depression, have lower blood pressure, have a better immune system, and heal faster from surgery.”</a:t>
            </a:r>
          </a:p>
          <a:p>
            <a:endParaRPr lang="en-US" sz="2000" dirty="0"/>
          </a:p>
        </p:txBody>
      </p:sp>
    </p:spTree>
    <p:extLst>
      <p:ext uri="{BB962C8B-B14F-4D97-AF65-F5344CB8AC3E}">
        <p14:creationId xmlns:p14="http://schemas.microsoft.com/office/powerpoint/2010/main" val="7293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66568"/>
            <a:ext cx="5756809" cy="4423789"/>
          </a:xfrm>
        </p:spPr>
        <p:txBody>
          <a:bodyPr>
            <a:normAutofit fontScale="92500" lnSpcReduction="10000"/>
          </a:bodyPr>
          <a:lstStyle/>
          <a:p>
            <a:pPr marL="0" indent="0">
              <a:buNone/>
            </a:pPr>
            <a:r>
              <a:rPr lang="en-US" sz="3000" b="1" dirty="0">
                <a:latin typeface="Aldhabi" pitchFamily="2" charset="-78"/>
                <a:cs typeface="Aldhabi" pitchFamily="2" charset="-78"/>
              </a:rPr>
              <a:t>Prayer Increases Self- Control</a:t>
            </a:r>
          </a:p>
          <a:p>
            <a:pPr marL="0" indent="0">
              <a:buNone/>
            </a:pPr>
            <a:r>
              <a:rPr lang="en-US" sz="3000" dirty="0">
                <a:latin typeface="Aldhabi" pitchFamily="2" charset="-78"/>
                <a:cs typeface="Aldhabi" pitchFamily="2" charset="-78"/>
              </a:rPr>
              <a:t>“When you pray the Our Father and say, ‘Lead us not into temptation,’ you are identifying just one of the psychological benefits of prayer.  It turns out that research has found that prayer can help increase your self-control.  Scientific American cited a study where participants were asked to pray for five minutes before being asked to suppress an emotion and concentrate on a task (not an easy task by any means).  Those who prayed were better able to suppress their emotions and concentrate on the task at hand than those who did not pray before.”</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9076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66568"/>
            <a:ext cx="5756809" cy="4423789"/>
          </a:xfrm>
        </p:spPr>
        <p:txBody>
          <a:bodyPr>
            <a:normAutofit fontScale="92500" lnSpcReduction="10000"/>
          </a:bodyPr>
          <a:lstStyle/>
          <a:p>
            <a:pPr marL="0" indent="0">
              <a:buNone/>
            </a:pPr>
            <a:r>
              <a:rPr lang="en-US" sz="3000" b="1" dirty="0">
                <a:latin typeface="Aldhabi" pitchFamily="2" charset="-78"/>
                <a:cs typeface="Aldhabi" pitchFamily="2" charset="-78"/>
              </a:rPr>
              <a:t>Prayer Regulates Emotions</a:t>
            </a:r>
          </a:p>
          <a:p>
            <a:pPr marL="0" indent="0">
              <a:buNone/>
            </a:pPr>
            <a:r>
              <a:rPr lang="en-US" sz="3000" dirty="0">
                <a:latin typeface="Aldhabi" pitchFamily="2" charset="-78"/>
                <a:cs typeface="Aldhabi" pitchFamily="2" charset="-78"/>
              </a:rPr>
              <a:t>“Prayer can also help you better regulate your emotions, especially negative emotions.  For example, one study found that saying a prayer when angry can help to reduce your feelings of anger.  The researchers theorize that prayer can help you reflect on your experiences and change how you think and feel about an event.  Often when you’re stressed, you’re more likely to be irritable or quick to react negatively to situations.  Taking a God-centered and prayerful approach to the situation will most likely help you react in a more positive and charitable way.”</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61110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a:buNone/>
            </a:pPr>
            <a:r>
              <a:rPr lang="en-US" b="1" dirty="0">
                <a:latin typeface="Aldhabi" pitchFamily="2" charset="-78"/>
                <a:cs typeface="Aldhabi" pitchFamily="2" charset="-78"/>
              </a:rPr>
              <a:t>Prayer Reduces Anxiety and Depression</a:t>
            </a:r>
          </a:p>
          <a:p>
            <a:pPr marL="0" indent="0">
              <a:buNone/>
            </a:pPr>
            <a:r>
              <a:rPr lang="en-US" dirty="0">
                <a:latin typeface="Aldhabi" pitchFamily="2" charset="-78"/>
                <a:cs typeface="Aldhabi" pitchFamily="2" charset="-78"/>
              </a:rPr>
              <a:t>“Researchers have also found that individuals who report having strong religious beliefs experience less of an anxious response and feel calmer, according to the American Psychological Association.  Further, research has found that people with strong religious beliefs are less prone to anxiety and depression.  While this doesn’t mean that having a strong prayer life will prevent anxiety and depression, it does mean that it can serve as a protective factor.”</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18709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Julia Hogan, LCPC</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a:buNone/>
            </a:pPr>
            <a:r>
              <a:rPr lang="en-US" b="1" dirty="0">
                <a:latin typeface="Aldhabi" pitchFamily="2" charset="-78"/>
                <a:cs typeface="Aldhabi" pitchFamily="2" charset="-78"/>
              </a:rPr>
              <a:t>Prayer Promotes a Calm Mind</a:t>
            </a:r>
          </a:p>
          <a:p>
            <a:pPr marL="0" indent="0">
              <a:buNone/>
            </a:pPr>
            <a:r>
              <a:rPr lang="en-US" dirty="0">
                <a:latin typeface="Aldhabi" pitchFamily="2" charset="-78"/>
                <a:cs typeface="Aldhabi" pitchFamily="2" charset="-78"/>
              </a:rPr>
              <a:t>“The American Psychological Association cites research that shows that contemplative spiritual practices increase your ability to pay attention and quiet the areas of the brain that focus on the self.  This could mean that prayer can help you better focus on calming yourself when anxious. This is a great way to incorporate your faith into research-proven stress-management techniques.”</a:t>
            </a:r>
          </a:p>
          <a:p>
            <a:pPr marL="0" indent="0">
              <a:buNone/>
            </a:pPr>
            <a:r>
              <a:rPr lang="en-US" dirty="0"/>
              <a:t> </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7234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a:buNone/>
            </a:pPr>
            <a:r>
              <a:rPr lang="en-US" b="1" dirty="0">
                <a:latin typeface="Aldhabi" pitchFamily="2" charset="-78"/>
                <a:cs typeface="Aldhabi" pitchFamily="2" charset="-78"/>
              </a:rPr>
              <a:t>Prayer </a:t>
            </a:r>
            <a:r>
              <a:rPr lang="en-US" b="1" dirty="0" err="1">
                <a:latin typeface="Aldhabi" pitchFamily="2" charset="-78"/>
                <a:cs typeface="Aldhabi" pitchFamily="2" charset="-78"/>
              </a:rPr>
              <a:t>Reducwa</a:t>
            </a:r>
            <a:r>
              <a:rPr lang="en-US" b="1" dirty="0">
                <a:latin typeface="Aldhabi" pitchFamily="2" charset="-78"/>
                <a:cs typeface="Aldhabi" pitchFamily="2" charset="-78"/>
              </a:rPr>
              <a:t> Financial Strain</a:t>
            </a:r>
            <a:r>
              <a:rPr lang="en-US" dirty="0">
                <a:latin typeface="Aldhabi" pitchFamily="2" charset="-78"/>
                <a:cs typeface="Aldhabi" pitchFamily="2" charset="-78"/>
              </a:rPr>
              <a:t> </a:t>
            </a:r>
          </a:p>
          <a:p>
            <a:pPr marL="0" indent="0">
              <a:buNone/>
            </a:pPr>
            <a:r>
              <a:rPr lang="en-US" dirty="0">
                <a:latin typeface="Aldhabi" pitchFamily="2" charset="-78"/>
                <a:cs typeface="Aldhabi" pitchFamily="2" charset="-78"/>
              </a:rPr>
              <a:t>A study of more than 800 older people found that faith and attendance at religious services offset the emotional toll of financial strain.  Researchers at the University of Michigan found that prayer increases gratitude which, in turn, reduces the negative impact of financial difficulties.  Source: The International Journal for the Psychology of Religion.</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905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C860D-CA76-7647-9E54-167AEC51DC3E}"/>
              </a:ext>
            </a:extLst>
          </p:cNvPr>
          <p:cNvPicPr>
            <a:picLocks noChangeAspect="1"/>
          </p:cNvPicPr>
          <p:nvPr/>
        </p:nvPicPr>
        <p:blipFill>
          <a:blip r:embed="rId2">
            <a:alphaModFix amt="60000"/>
          </a:blip>
          <a:stretch>
            <a:fillRect/>
          </a:stretch>
        </p:blipFill>
        <p:spPr>
          <a:xfrm>
            <a:off x="-16835" y="-1"/>
            <a:ext cx="12208836" cy="6969211"/>
          </a:xfrm>
          <a:prstGeom prst="rect">
            <a:avLst/>
          </a:prstGeom>
        </p:spPr>
      </p:pic>
      <p:sp>
        <p:nvSpPr>
          <p:cNvPr id="3" name="Subtitle 2">
            <a:extLst>
              <a:ext uri="{FF2B5EF4-FFF2-40B4-BE49-F238E27FC236}">
                <a16:creationId xmlns:a16="http://schemas.microsoft.com/office/drawing/2014/main" id="{D25CCC9E-5E57-2D47-BCA2-1AB21A6A34ED}"/>
              </a:ext>
            </a:extLst>
          </p:cNvPr>
          <p:cNvSpPr>
            <a:spLocks noGrp="1"/>
          </p:cNvSpPr>
          <p:nvPr>
            <p:ph type="subTitle" idx="1"/>
          </p:nvPr>
        </p:nvSpPr>
        <p:spPr>
          <a:xfrm>
            <a:off x="1000897" y="1149178"/>
            <a:ext cx="10194325" cy="4609071"/>
          </a:xfrm>
        </p:spPr>
        <p:txBody>
          <a:bodyPr>
            <a:noAutofit/>
          </a:bodyPr>
          <a:lstStyle/>
          <a:p>
            <a:pPr marL="571500" lvl="0" indent="-571500" algn="l">
              <a:buFont typeface="Arial" panose="020B0604020202020204" pitchFamily="34" charset="0"/>
              <a:buChar char="•"/>
            </a:pPr>
            <a:r>
              <a:rPr lang="en-US" sz="4000" dirty="0">
                <a:latin typeface="Aldhabi" pitchFamily="2" charset="-78"/>
                <a:cs typeface="Aldhabi" pitchFamily="2" charset="-78"/>
              </a:rPr>
              <a:t>Prayer as living out our faith in the real world, not as some ascetic exercise carried out in some mystical nether-world.</a:t>
            </a:r>
          </a:p>
          <a:p>
            <a:pPr marL="571500" lvl="0" indent="-571500" algn="l">
              <a:buFont typeface="Arial" panose="020B0604020202020204" pitchFamily="34" charset="0"/>
              <a:buChar char="•"/>
            </a:pPr>
            <a:r>
              <a:rPr lang="en-US" sz="4000" dirty="0">
                <a:latin typeface="Aldhabi" pitchFamily="2" charset="-78"/>
                <a:cs typeface="Aldhabi" pitchFamily="2" charset="-78"/>
              </a:rPr>
              <a:t>Prayer as a natural connection, not an academic pursuit.</a:t>
            </a:r>
          </a:p>
          <a:p>
            <a:pPr marL="571500" lvl="0" indent="-571500" algn="l">
              <a:buFont typeface="Arial" panose="020B0604020202020204" pitchFamily="34" charset="0"/>
              <a:buChar char="•"/>
            </a:pPr>
            <a:r>
              <a:rPr lang="en-US" sz="4000" dirty="0">
                <a:latin typeface="Aldhabi" pitchFamily="2" charset="-78"/>
                <a:cs typeface="Aldhabi" pitchFamily="2" charset="-78"/>
              </a:rPr>
              <a:t>Prayer as the rawness of the soul connecting with the goodness of God.</a:t>
            </a:r>
          </a:p>
          <a:p>
            <a:pPr marL="571500" lvl="0" indent="-571500" algn="l">
              <a:buFont typeface="Arial" panose="020B0604020202020204" pitchFamily="34" charset="0"/>
              <a:buChar char="•"/>
            </a:pPr>
            <a:r>
              <a:rPr lang="en-US" sz="4000" dirty="0">
                <a:latin typeface="Aldhabi" pitchFamily="2" charset="-78"/>
                <a:cs typeface="Aldhabi" pitchFamily="2" charset="-78"/>
              </a:rPr>
              <a:t>Prayer as discovering what we were built for, instead of questioning if we should have been built at all.</a:t>
            </a:r>
          </a:p>
          <a:p>
            <a:endParaRPr lang="en-US" sz="4000" dirty="0">
              <a:solidFill>
                <a:schemeClr val="tx1">
                  <a:lumMod val="50000"/>
                  <a:lumOff val="50000"/>
                </a:schemeClr>
              </a:solidFill>
              <a:latin typeface="Times New Roman" panose="02020603050405020304" pitchFamily="18" charset="0"/>
            </a:endParaRPr>
          </a:p>
        </p:txBody>
      </p:sp>
    </p:spTree>
    <p:extLst>
      <p:ext uri="{BB962C8B-B14F-4D97-AF65-F5344CB8AC3E}">
        <p14:creationId xmlns:p14="http://schemas.microsoft.com/office/powerpoint/2010/main" val="107134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a:buNone/>
            </a:pPr>
            <a:r>
              <a:rPr lang="en-US" b="1" dirty="0">
                <a:latin typeface="Aldhabi" pitchFamily="2" charset="-78"/>
                <a:cs typeface="Aldhabi" pitchFamily="2" charset="-78"/>
              </a:rPr>
              <a:t>Prayer Assists in Recovery From the Loss of a Loved One</a:t>
            </a:r>
            <a:r>
              <a:rPr lang="en-US" dirty="0">
                <a:latin typeface="Aldhabi" pitchFamily="2" charset="-78"/>
                <a:cs typeface="Aldhabi" pitchFamily="2" charset="-78"/>
              </a:rPr>
              <a:t> </a:t>
            </a:r>
          </a:p>
          <a:p>
            <a:pPr marL="0" indent="0">
              <a:buNone/>
            </a:pPr>
            <a:r>
              <a:rPr lang="en-US" dirty="0">
                <a:latin typeface="Aldhabi" pitchFamily="2" charset="-78"/>
                <a:cs typeface="Aldhabi" pitchFamily="2" charset="-78"/>
              </a:rPr>
              <a:t>Researchers at the University of Michigan found that among 1,723 people age 60 and older, those who believed in a good afterlife were less likely to develop high blood pressure after the death of a loved one.  Thus, they were in better health.  Source: Journals of Gerontology.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20733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a:buNone/>
            </a:pPr>
            <a:r>
              <a:rPr lang="en-US" b="1" dirty="0">
                <a:latin typeface="Aldhabi" pitchFamily="2" charset="-78"/>
                <a:cs typeface="Aldhabi" pitchFamily="2" charset="-78"/>
              </a:rPr>
              <a:t>Prayer Enhances Overall Satisfaction</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Helping others through one’s religious activities increases satisfaction and improves one’s outlook on life, according to a study of more than 2,000 church members located in various parts of the United States.  Giving help brought about greater benefits than receiving help.  Source: Psychosomatic Medicine.</a:t>
            </a:r>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86909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66568"/>
            <a:ext cx="6468909" cy="4423789"/>
          </a:xfrm>
        </p:spPr>
        <p:txBody>
          <a:bodyPr>
            <a:normAutofit fontScale="92500" lnSpcReduction="10000"/>
          </a:bodyPr>
          <a:lstStyle/>
          <a:p>
            <a:pPr marL="0" indent="0">
              <a:buNone/>
            </a:pPr>
            <a:r>
              <a:rPr lang="en-US" sz="3000" b="1" dirty="0">
                <a:latin typeface="Aldhabi" pitchFamily="2" charset="-78"/>
                <a:cs typeface="Aldhabi" pitchFamily="2" charset="-78"/>
              </a:rPr>
              <a:t>Prayer Improves Mood and Outlook</a:t>
            </a:r>
            <a:endParaRPr lang="en-US" sz="3000" dirty="0">
              <a:latin typeface="Aldhabi" pitchFamily="2" charset="-78"/>
              <a:cs typeface="Aldhabi" pitchFamily="2" charset="-78"/>
            </a:endParaRPr>
          </a:p>
          <a:p>
            <a:pPr marL="0" indent="0">
              <a:buNone/>
            </a:pPr>
            <a:r>
              <a:rPr lang="en-US" sz="3000" dirty="0">
                <a:latin typeface="Aldhabi" pitchFamily="2" charset="-78"/>
                <a:cs typeface="Aldhabi" pitchFamily="2" charset="-78"/>
              </a:rPr>
              <a:t>Numerous studies have found a strong connection between deeply held religious beliefs and less likelihood and incidence of depression.  For example, a study of more than 600 middle-age and older adults, by the U.S. Department of Health and Human Services, examined how both men and women experienced the influence of religious beliefs that protected them against symptoms of depression. Researchers found that these were some of the protective experiences: “I feel God’s presence,” and “I feel comfort in my religion or spirituality.”  Benefits were comparable for both men and women.  Source: Journal of Nervous and Mental Disease.</a:t>
            </a:r>
          </a:p>
          <a:p>
            <a:pPr marL="0" indent="0">
              <a:buNone/>
            </a:pPr>
            <a:endParaRPr lang="en-US" sz="2000" dirty="0"/>
          </a:p>
        </p:txBody>
      </p:sp>
    </p:spTree>
    <p:extLst>
      <p:ext uri="{BB962C8B-B14F-4D97-AF65-F5344CB8AC3E}">
        <p14:creationId xmlns:p14="http://schemas.microsoft.com/office/powerpoint/2010/main" val="391365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6468909" cy="4423789"/>
          </a:xfrm>
        </p:spPr>
        <p:txBody>
          <a:bodyPr>
            <a:normAutofit/>
          </a:bodyPr>
          <a:lstStyle/>
          <a:p>
            <a:pPr marL="0" indent="0">
              <a:buNone/>
            </a:pPr>
            <a:r>
              <a:rPr lang="en-US" b="1" dirty="0">
                <a:latin typeface="Aldhabi" pitchFamily="2" charset="-78"/>
                <a:cs typeface="Aldhabi" pitchFamily="2" charset="-78"/>
              </a:rPr>
              <a:t>Prayer Calms Anger</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Anger not only detracts from human relationships but is also associated with increased health risks, because it puts our stress reaction into overdrive, can raise blood pressure, and if frequent or chronic, can damage the brain.  Studies at Ohio State University have found that praying for the well-being of the person with whom one is angry, or even praying for someone else, calms anger and fosters positive emotions and attitudes, such as compassion, that improve overall health.  Source: Personality and Social Psychology Bulletin.</a:t>
            </a:r>
          </a:p>
          <a:p>
            <a:pPr marL="0" indent="0">
              <a:buNone/>
            </a:pPr>
            <a:endParaRPr lang="en-US" sz="2000" dirty="0"/>
          </a:p>
        </p:txBody>
      </p:sp>
    </p:spTree>
    <p:extLst>
      <p:ext uri="{BB962C8B-B14F-4D97-AF65-F5344CB8AC3E}">
        <p14:creationId xmlns:p14="http://schemas.microsoft.com/office/powerpoint/2010/main" val="35062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person, sky, outdoor&#10;&#10;Description automatically generated">
            <a:extLst>
              <a:ext uri="{FF2B5EF4-FFF2-40B4-BE49-F238E27FC236}">
                <a16:creationId xmlns:a16="http://schemas.microsoft.com/office/drawing/2014/main" id="{00A42B00-B510-BE49-AEDB-56C5FEFE5934}"/>
              </a:ext>
            </a:extLst>
          </p:cNvPr>
          <p:cNvPicPr>
            <a:picLocks noChangeAspect="1"/>
          </p:cNvPicPr>
          <p:nvPr/>
        </p:nvPicPr>
        <p:blipFill rotWithShape="1">
          <a:blip r:embed="rId2"/>
          <a:srcRect l="10432" r="9551" b="-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Psychological Benefits of Prayer</a:t>
            </a:r>
            <a:br>
              <a:rPr lang="en-US" sz="4000" dirty="0">
                <a:latin typeface="Aldhabi" pitchFamily="2" charset="-78"/>
                <a:cs typeface="Aldhabi" pitchFamily="2" charset="-78"/>
              </a:rPr>
            </a:br>
            <a:endParaRPr lang="en-US" sz="2000" dirty="0">
              <a:latin typeface="Aldhabi" pitchFamily="2" charset="-78"/>
              <a:cs typeface="Aldhabi" pitchFamily="2" charset="-78"/>
            </a:endParaRP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6468909" cy="4423789"/>
          </a:xfrm>
        </p:spPr>
        <p:txBody>
          <a:bodyPr>
            <a:normAutofit/>
          </a:bodyPr>
          <a:lstStyle/>
          <a:p>
            <a:pPr marL="0" indent="0">
              <a:buNone/>
            </a:pPr>
            <a:r>
              <a:rPr lang="en-US" b="1" dirty="0">
                <a:latin typeface="Aldhabi" pitchFamily="2" charset="-78"/>
                <a:cs typeface="Aldhabi" pitchFamily="2" charset="-78"/>
              </a:rPr>
              <a:t>Prayer Helps Alleviate Panic Disorder</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Canadian researchers at the University of Saskatchewan looked at the impact of religion on 56 people suffering from panic disorder, characterized by repeated attacks of intense fear that something bad will occur when not expected.  They found that those to whom religion was most important felt less stressed and experienced fewer symptoms of panic attacks.  Source: Depression and Anxiety.</a:t>
            </a:r>
          </a:p>
          <a:p>
            <a:pPr marL="0" indent="0">
              <a:buNone/>
            </a:pPr>
            <a:endParaRPr lang="en-US" sz="2000" dirty="0"/>
          </a:p>
        </p:txBody>
      </p:sp>
    </p:spTree>
    <p:extLst>
      <p:ext uri="{BB962C8B-B14F-4D97-AF65-F5344CB8AC3E}">
        <p14:creationId xmlns:p14="http://schemas.microsoft.com/office/powerpoint/2010/main" val="335741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199" y="365125"/>
            <a:ext cx="4364979"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Tree>
    <p:extLst>
      <p:ext uri="{BB962C8B-B14F-4D97-AF65-F5344CB8AC3E}">
        <p14:creationId xmlns:p14="http://schemas.microsoft.com/office/powerpoint/2010/main" val="197522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4453991"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Humbles You</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“Praying about your concerns and struggles keeps you humble as you share with God and your spouse what things worry you and tempt you, or what you need to figure out. When you pray to God, you are not only talking and listening to Him but also recognizing that He knows all things and controls all things.”</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65981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199" y="365125"/>
            <a:ext cx="4381163"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Teaches You to be Other-Focused</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“Spending time talking and praying together about issues and concerns helps you see life and the troubles of your spouse in a better light.  Praying helps you focus on your spouse and others, too.”</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7019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4429715"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Encourages Vulnerability and Grace</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“Prayers of confession or for asking God for help against a temptation allows you to be vulnerable with each other, and to show forgiveness and grace towards each other.  It may feel counter-intuitive, but that vulnerability can also strengthen the love and affection you feel for one another.”</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15105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199" y="365125"/>
            <a:ext cx="4356887"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Increases Trust and Intimacy with Your Spouse</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“Intimacy is built on trust, and trust is built on how we respond to being vulnerable with each other.  Praying together helps you show and receive trust that strengthens the bonds of intimacy in your relationship.” </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26139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C860D-CA76-7647-9E54-167AEC51DC3E}"/>
              </a:ext>
            </a:extLst>
          </p:cNvPr>
          <p:cNvPicPr>
            <a:picLocks noChangeAspect="1"/>
          </p:cNvPicPr>
          <p:nvPr/>
        </p:nvPicPr>
        <p:blipFill>
          <a:blip r:embed="rId2">
            <a:alphaModFix amt="60000"/>
          </a:blip>
          <a:stretch>
            <a:fillRect/>
          </a:stretch>
        </p:blipFill>
        <p:spPr>
          <a:xfrm>
            <a:off x="-16835" y="-1"/>
            <a:ext cx="12208836" cy="6969211"/>
          </a:xfrm>
          <a:prstGeom prst="rect">
            <a:avLst/>
          </a:prstGeom>
        </p:spPr>
      </p:pic>
      <p:sp>
        <p:nvSpPr>
          <p:cNvPr id="3" name="Subtitle 2">
            <a:extLst>
              <a:ext uri="{FF2B5EF4-FFF2-40B4-BE49-F238E27FC236}">
                <a16:creationId xmlns:a16="http://schemas.microsoft.com/office/drawing/2014/main" id="{D25CCC9E-5E57-2D47-BCA2-1AB21A6A34ED}"/>
              </a:ext>
            </a:extLst>
          </p:cNvPr>
          <p:cNvSpPr>
            <a:spLocks noGrp="1"/>
          </p:cNvSpPr>
          <p:nvPr>
            <p:ph type="subTitle" idx="1"/>
          </p:nvPr>
        </p:nvSpPr>
        <p:spPr>
          <a:xfrm>
            <a:off x="1000897" y="1149178"/>
            <a:ext cx="10194325" cy="4794422"/>
          </a:xfrm>
        </p:spPr>
        <p:txBody>
          <a:bodyPr>
            <a:noAutofit/>
          </a:bodyPr>
          <a:lstStyle/>
          <a:p>
            <a:pPr marL="571500" lvl="0" indent="-571500" algn="l">
              <a:buFont typeface="Arial" panose="020B0604020202020204" pitchFamily="34" charset="0"/>
              <a:buChar char="•"/>
            </a:pPr>
            <a:r>
              <a:rPr lang="en-US" sz="4000" dirty="0">
                <a:latin typeface="Aldhabi" pitchFamily="2" charset="-78"/>
                <a:cs typeface="Aldhabi" pitchFamily="2" charset="-78"/>
              </a:rPr>
              <a:t>Prayer as the activity which before all other activities, movements, people’s and nations will bend if we just bend our knees.</a:t>
            </a:r>
          </a:p>
          <a:p>
            <a:pPr marL="571500" lvl="0" indent="-571500" algn="l">
              <a:buFont typeface="Arial" panose="020B0604020202020204" pitchFamily="34" charset="0"/>
              <a:buChar char="•"/>
            </a:pPr>
            <a:r>
              <a:rPr lang="en-US" sz="4000" dirty="0">
                <a:latin typeface="Aldhabi" pitchFamily="2" charset="-78"/>
                <a:cs typeface="Aldhabi" pitchFamily="2" charset="-78"/>
              </a:rPr>
              <a:t>Prayer not as a lifestyle that we learn, but as the life that we were born to live.</a:t>
            </a:r>
          </a:p>
          <a:p>
            <a:pPr marL="571500" lvl="0" indent="-571500" algn="l">
              <a:buFont typeface="Arial" panose="020B0604020202020204" pitchFamily="34" charset="0"/>
              <a:buChar char="•"/>
            </a:pPr>
            <a:r>
              <a:rPr lang="en-US" sz="4000" dirty="0">
                <a:latin typeface="Aldhabi" pitchFamily="2" charset="-78"/>
                <a:cs typeface="Aldhabi" pitchFamily="2" charset="-78"/>
              </a:rPr>
              <a:t>Prayer not as a formula that we concoct, but an intimacy that we develop.</a:t>
            </a:r>
          </a:p>
          <a:p>
            <a:pPr marL="571500" lvl="0" indent="-571500" algn="l">
              <a:buFont typeface="Arial" panose="020B0604020202020204" pitchFamily="34" charset="0"/>
              <a:buChar char="•"/>
            </a:pPr>
            <a:r>
              <a:rPr lang="en-US" sz="4000" dirty="0">
                <a:latin typeface="Aldhabi" pitchFamily="2" charset="-78"/>
                <a:cs typeface="Aldhabi" pitchFamily="2" charset="-78"/>
              </a:rPr>
              <a:t>Prayer not as the last resort, but as the first step that will never leave us facing a last resort.</a:t>
            </a:r>
          </a:p>
          <a:p>
            <a:endParaRPr lang="en-US" sz="4000" dirty="0">
              <a:solidFill>
                <a:schemeClr val="tx1">
                  <a:lumMod val="50000"/>
                  <a:lumOff val="50000"/>
                </a:schemeClr>
              </a:solidFill>
              <a:latin typeface="Times New Roman" panose="02020603050405020304" pitchFamily="18" charset="0"/>
            </a:endParaRPr>
          </a:p>
        </p:txBody>
      </p:sp>
    </p:spTree>
    <p:extLst>
      <p:ext uri="{BB962C8B-B14F-4D97-AF65-F5344CB8AC3E}">
        <p14:creationId xmlns:p14="http://schemas.microsoft.com/office/powerpoint/2010/main" val="108762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199" y="365125"/>
            <a:ext cx="4453991"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Strengthens the Bond of the Marriage/Relationship</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“Prayer is also a way to seek God’s wisdom together.  As you pray and come to agreements on matters, that discipline then builds unity and strength in the marriage.  And prayer is also where you can fight for your marriage when the difficult days come.”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10787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4437807"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Helps Your Spouse Know Your Struggles and Needs Better</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“Praying together about your struggles and worries also helps you both know how to better pray for each other throughout the week because you get to know each other better. And prayer provides insight on how to help and love each other better, too.”</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5777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199" y="365125"/>
            <a:ext cx="4437807"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Prayer Changes People</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“I really like the quote about prayer from an actor playing C.S. Lewis in the movie </a:t>
            </a:r>
            <a:r>
              <a:rPr lang="en-US" i="1" dirty="0">
                <a:latin typeface="Aldhabi" pitchFamily="2" charset="-78"/>
                <a:cs typeface="Aldhabi" pitchFamily="2" charset="-78"/>
              </a:rPr>
              <a:t>Shadowlands</a:t>
            </a:r>
            <a:r>
              <a:rPr lang="en-US" dirty="0">
                <a:latin typeface="Aldhabi" pitchFamily="2" charset="-78"/>
                <a:cs typeface="Aldhabi" pitchFamily="2" charset="-78"/>
              </a:rPr>
              <a:t>:  ‘I pray because I can’t help myself.  I pray because I’m helpless.  I pray because the need flows out of me all the time, waking and sleeping.  It doesn’t change God, it changes me.’”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7602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4332611" cy="1899912"/>
          </a:xfrm>
        </p:spPr>
        <p:txBody>
          <a:bodyPr>
            <a:noAutofit/>
          </a:bodyPr>
          <a:lstStyle/>
          <a:p>
            <a:r>
              <a:rPr lang="en-US" sz="4000" dirty="0">
                <a:solidFill>
                  <a:schemeClr val="accent1">
                    <a:lumMod val="75000"/>
                  </a:schemeClr>
                </a:solidFill>
                <a:latin typeface="Aldhabi" pitchFamily="2" charset="-78"/>
                <a:cs typeface="Aldhabi" pitchFamily="2" charset="-78"/>
              </a:rPr>
              <a:t>Marital/Relational/Friendships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Mark Merrill</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199" y="2434200"/>
            <a:ext cx="5756809" cy="4423789"/>
          </a:xfrm>
        </p:spPr>
        <p:txBody>
          <a:bodyPr>
            <a:normAutofit/>
          </a:bodyPr>
          <a:lstStyle/>
          <a:p>
            <a:pPr marL="0" indent="0" fontAlgn="base">
              <a:buNone/>
            </a:pPr>
            <a:r>
              <a:rPr lang="en-US" b="1" dirty="0">
                <a:latin typeface="Aldhabi" pitchFamily="2" charset="-78"/>
                <a:cs typeface="Aldhabi" pitchFamily="2" charset="-78"/>
              </a:rPr>
              <a:t>Praying Together Reminds You that God is the Sole Source of Life, Truth, Love, and Hope</a:t>
            </a:r>
            <a:endParaRPr lang="en-US" dirty="0">
              <a:latin typeface="Aldhabi" pitchFamily="2" charset="-78"/>
              <a:cs typeface="Aldhabi" pitchFamily="2" charset="-78"/>
            </a:endParaRPr>
          </a:p>
          <a:p>
            <a:pPr marL="0" indent="0" fontAlgn="base">
              <a:buNone/>
            </a:pPr>
            <a:r>
              <a:rPr lang="en-US" dirty="0">
                <a:latin typeface="Aldhabi" pitchFamily="2" charset="-78"/>
                <a:cs typeface="Aldhabi" pitchFamily="2" charset="-78"/>
              </a:rPr>
              <a:t>“When you pray together, you are focusing your minds, hearts, and marriage on God.  You are making your marriage God-centered.  You are sharing with Him your deepest needs and desires, hopes and dreams…together.”</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28055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Tree>
    <p:extLst>
      <p:ext uri="{BB962C8B-B14F-4D97-AF65-F5344CB8AC3E}">
        <p14:creationId xmlns:p14="http://schemas.microsoft.com/office/powerpoint/2010/main" val="65259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6776405" cy="4423789"/>
          </a:xfrm>
        </p:spPr>
        <p:txBody>
          <a:bodyPr>
            <a:normAutofit/>
          </a:bodyPr>
          <a:lstStyle/>
          <a:p>
            <a:pPr marL="0" indent="0">
              <a:buNone/>
            </a:pPr>
            <a:r>
              <a:rPr lang="en-US" b="1" dirty="0">
                <a:latin typeface="Aldhabi" pitchFamily="2" charset="-78"/>
                <a:cs typeface="Aldhabi" pitchFamily="2" charset="-78"/>
              </a:rPr>
              <a:t>Living a Longer Life</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“Numerous studies have found that people who are religious are likely to live a longer life.  For example, an analysis of 42 studies with a total of more than 125,000 people found that in addition to private prayer, attending religious services, and being involved in other church activities predicted a longer and healthier lifespan.”</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91449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148639" cy="4423789"/>
          </a:xfrm>
        </p:spPr>
        <p:txBody>
          <a:bodyPr>
            <a:normAutofit/>
          </a:bodyPr>
          <a:lstStyle/>
          <a:p>
            <a:pPr marL="0" indent="0">
              <a:buNone/>
            </a:pPr>
            <a:r>
              <a:rPr lang="en-US" b="1" dirty="0">
                <a:latin typeface="Aldhabi" pitchFamily="2" charset="-78"/>
                <a:cs typeface="Aldhabi" pitchFamily="2" charset="-78"/>
              </a:rPr>
              <a:t>Coping Better with Breast Cancer</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“Praying in an online support group helped breast cancer patients experience less stress, have lower levels of negative emotions, and experience greater well-being, according to a study of 97 patients at the University of Wisconsin-Madison Center of Excellence in Cancer Communications Research.  In addition, belief in an afterlife reduced fear of death.  Source: </a:t>
            </a:r>
            <a:r>
              <a:rPr lang="en-US" dirty="0" err="1">
                <a:latin typeface="Aldhabi" pitchFamily="2" charset="-78"/>
                <a:cs typeface="Aldhabi" pitchFamily="2" charset="-78"/>
              </a:rPr>
              <a:t>PsychoOncology</a:t>
            </a:r>
            <a:r>
              <a:rPr lang="en-US" dirty="0">
                <a:latin typeface="Aldhabi" pitchFamily="2" charset="-78"/>
                <a:cs typeface="Aldhabi" pitchFamily="2" charset="-78"/>
              </a:rPr>
              <a:t>.”</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0657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Reducing Genetic Risk for Depression</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“Adults with the highest risk of depression, due to a family history of the condition, are one-tenth as likely to suffer from depression if religion is important in their lives and they frequently attend religious services, according to a study at Columbia University.  Those who are religious and at lower risk of depression are at least one-fourth as likely to develop depression as their non-religious peers.  Numerous other studies show that prayer and other religious practices reduce or alleviate depression, with or without genetic risk.  Source: The American Journal of Psychiatry.”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5828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Improving Recovery from Heart Surgery</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“People who pray with a positive, hopeful attitude as an ongoing part of their lives prior to undergoing heart surgery, experience less depression and anxiety afterwards, both in the short and long term, according to studies at the University of Washington Health Sciences and the University of Pittsburgh.  However, those who pray only after surgery or take a negative view do not experience the same benefits.  Another study, at the University of Michigan, tracked 151 patients for a year and found that private prayer significantly improved mood and overall state of being.  Source: The Gerontologist.”</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27965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Improving Outlook Among Prostate Cancer Patients</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“A study of 367 prostate cancer patients at Memorial Sloan-Kettering Cancer Center in New York found that those whose religion gave them a sense of meaning and peace were less likely to experience depression and coped more effectively with their condition.  This impact of religious beliefs and practice was not changed by age, marital status, or the stage of disease.  Source: Annals of Behavioral Medicine.”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0929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C860D-CA76-7647-9E54-167AEC51DC3E}"/>
              </a:ext>
            </a:extLst>
          </p:cNvPr>
          <p:cNvPicPr>
            <a:picLocks noChangeAspect="1"/>
          </p:cNvPicPr>
          <p:nvPr/>
        </p:nvPicPr>
        <p:blipFill>
          <a:blip r:embed="rId2">
            <a:alphaModFix amt="60000"/>
          </a:blip>
          <a:stretch>
            <a:fillRect/>
          </a:stretch>
        </p:blipFill>
        <p:spPr>
          <a:xfrm>
            <a:off x="-16835" y="-1"/>
            <a:ext cx="12208836" cy="6969211"/>
          </a:xfrm>
          <a:prstGeom prst="rect">
            <a:avLst/>
          </a:prstGeom>
        </p:spPr>
      </p:pic>
      <p:sp>
        <p:nvSpPr>
          <p:cNvPr id="3" name="Subtitle 2">
            <a:extLst>
              <a:ext uri="{FF2B5EF4-FFF2-40B4-BE49-F238E27FC236}">
                <a16:creationId xmlns:a16="http://schemas.microsoft.com/office/drawing/2014/main" id="{D25CCC9E-5E57-2D47-BCA2-1AB21A6A34ED}"/>
              </a:ext>
            </a:extLst>
          </p:cNvPr>
          <p:cNvSpPr>
            <a:spLocks noGrp="1"/>
          </p:cNvSpPr>
          <p:nvPr>
            <p:ph type="subTitle" idx="1"/>
          </p:nvPr>
        </p:nvSpPr>
        <p:spPr>
          <a:xfrm>
            <a:off x="1000897" y="1149178"/>
            <a:ext cx="10194325" cy="4609071"/>
          </a:xfrm>
        </p:spPr>
        <p:txBody>
          <a:bodyPr>
            <a:noAutofit/>
          </a:bodyPr>
          <a:lstStyle/>
          <a:p>
            <a:pPr marL="571500" lvl="0" indent="-571500" algn="l">
              <a:buFont typeface="Arial" panose="020B0604020202020204" pitchFamily="34" charset="0"/>
              <a:buChar char="•"/>
            </a:pPr>
            <a:r>
              <a:rPr lang="en-US" sz="4000" dirty="0">
                <a:latin typeface="Aldhabi" pitchFamily="2" charset="-78"/>
                <a:cs typeface="Aldhabi" pitchFamily="2" charset="-78"/>
              </a:rPr>
              <a:t>Prayer not as the thing that we squeeze into our day, but the thing that squeezes everything that would kill us out of our day.</a:t>
            </a:r>
          </a:p>
          <a:p>
            <a:pPr marL="571500" lvl="0" indent="-571500" algn="l">
              <a:buFont typeface="Arial" panose="020B0604020202020204" pitchFamily="34" charset="0"/>
              <a:buChar char="•"/>
            </a:pPr>
            <a:r>
              <a:rPr lang="en-US" sz="4000" dirty="0">
                <a:latin typeface="Aldhabi" pitchFamily="2" charset="-78"/>
                <a:cs typeface="Aldhabi" pitchFamily="2" charset="-78"/>
              </a:rPr>
              <a:t>Prayer not as a discipline, but as a manifestation of our love for our God.</a:t>
            </a:r>
          </a:p>
          <a:p>
            <a:pPr marL="571500" lvl="0" indent="-571500" algn="l">
              <a:buFont typeface="Arial" panose="020B0604020202020204" pitchFamily="34" charset="0"/>
              <a:buChar char="•"/>
            </a:pPr>
            <a:r>
              <a:rPr lang="en-US" sz="4000" dirty="0">
                <a:latin typeface="Aldhabi" pitchFamily="2" charset="-78"/>
                <a:cs typeface="Aldhabi" pitchFamily="2" charset="-78"/>
              </a:rPr>
              <a:t>Prayer as the choice to invade the impossible, not live out our lives hampered by the probable.</a:t>
            </a:r>
          </a:p>
          <a:p>
            <a:pPr algn="l"/>
            <a:endParaRPr lang="en-US" sz="4000" dirty="0">
              <a:solidFill>
                <a:schemeClr val="tx1">
                  <a:lumMod val="50000"/>
                  <a:lumOff val="50000"/>
                </a:schemeClr>
              </a:solidFill>
              <a:latin typeface="Times New Roman" panose="02020603050405020304" pitchFamily="18" charset="0"/>
            </a:endParaRPr>
          </a:p>
        </p:txBody>
      </p:sp>
    </p:spTree>
    <p:extLst>
      <p:ext uri="{BB962C8B-B14F-4D97-AF65-F5344CB8AC3E}">
        <p14:creationId xmlns:p14="http://schemas.microsoft.com/office/powerpoint/2010/main" val="257665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Enhancing Recovery from Brain Injury</a:t>
            </a:r>
          </a:p>
          <a:p>
            <a:pPr marL="0" indent="0">
              <a:buNone/>
            </a:pPr>
            <a:r>
              <a:rPr lang="en-US" b="1" dirty="0">
                <a:latin typeface="Aldhabi" pitchFamily="2" charset="-78"/>
                <a:cs typeface="Aldhabi" pitchFamily="2" charset="-78"/>
              </a:rPr>
              <a:t>“</a:t>
            </a:r>
            <a:r>
              <a:rPr lang="en-US" dirty="0">
                <a:latin typeface="Aldhabi" pitchFamily="2" charset="-78"/>
                <a:cs typeface="Aldhabi" pitchFamily="2" charset="-78"/>
              </a:rPr>
              <a:t>Researchers at Wayne State University, in Detroit, Mich., looked at the impact of religion on 88 people who had suffered traumatic brain injury, examining their function up to 20 years after the injury.  Those who felt the strongest connection to a higher power were least distressed, most satisfied with their lives, and experienced better recovery.  Source: Rehabilitation Psychology.”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92351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Reducing Impact of Chronic Pain</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“Researchers in Belgium studied 202 people with chronic pain and found that those who prayed with a positive attitude were less affected by pain in their daily lives.  Although on a physical level, the degree of pain did not appear to change, patients who prayed were better able to manage it and had a more positive outlook on life.  Source: Journal of Behavioral Medicine.”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82484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Reducing Risk for Diabetes</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“Complications In a group of 556 people with diabetes, researchers at the Medical University of South Carolina found that those who attended religious services, at least occasionally, were less likely to have chronic internal inflammation (measured as C-reactive protein). Inflammation indicates increased risk for heart disease and complications of diabetes.  Source: Diabetes Care.”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15556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Lowering Men’s Risk for Fatal Heart Disease</a:t>
            </a:r>
            <a:r>
              <a:rPr lang="en-US" dirty="0">
                <a:latin typeface="Aldhabi" pitchFamily="2" charset="-78"/>
                <a:cs typeface="Aldhabi" pitchFamily="2" charset="-78"/>
              </a:rPr>
              <a:t> </a:t>
            </a:r>
          </a:p>
          <a:p>
            <a:pPr marL="0" indent="0">
              <a:buNone/>
            </a:pPr>
            <a:r>
              <a:rPr lang="en-US" dirty="0">
                <a:latin typeface="Aldhabi" pitchFamily="2" charset="-78"/>
                <a:cs typeface="Aldhabi" pitchFamily="2" charset="-78"/>
              </a:rPr>
              <a:t>“Researchers at the Harvard School of Public Health tracked the health of more than 28,000 men between the ages of 42 and 77 for 10 years. Those who lacked close friends or a social network and did not attend religious services had significantly increased risk of death from heart disease.  Source: American Journal of Epidemiology.”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11922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Lowering Blood Pressure</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“A number of studies have shown a correlation between religious beliefs and practice and lower blood pressure.  For example, researchers at Duke University tracked nearly 4,000 people age 65 and older and found 40 percent less risk of elevated blood pressure among those who prayed or studied the Bible daily and attended religious services at least once a week.  Another study of nearly 15,000 American adults showed that regular attendance at religious services was associated with lower blood pressure.  Source: International Journal of Psychiatry in Medicine.”</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23162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Shortening Hospital Stays for Heart Surgery</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“People with stronger religious beliefs who had heart surgery had fewer complications and, as a result, shorter hospital stays, according to a study of 142 patients by The State University of New Jersey.  Prior to their surgery, religious patients were more optimistic and less angry and hostile than those who did not have a strong faith. How often patients prayed or attended church services did not influence complications after surgery.  Source: Health Psychology.”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61651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Reducing the Odds of Smoking</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“Multiple studies have shown that religious people of all ages are less likely to smoke.  One study also looked at the influence of religion on a genetic predisposition to smoke among 315 sets of twins and more than 1,000 pairs of other siblings.  Even where there is a genetic risk to take up the habit, researchers at the University of Colorado found that three aspects of religion — personal beliefs, participation in organized religious activities, and being affiliated with a congregation — reduced the influence of genes and lowered the odds of a person starting to smoke.  Source: Nicotine &amp; Tobacco Research.”</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379547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Reducing Cancer Treatment Side Effects </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“In Germany, researchers explored the effect of religious beliefs on side effects of radiation therapy among 105 patients with head and neck cancer.  Based on questionnaires about patients’ religious convictions, they classified them as “believers” and “non-believers.”  The study found </a:t>
            </a:r>
            <a:r>
              <a:rPr lang="en-US" dirty="0" err="1">
                <a:latin typeface="Aldhabi" pitchFamily="2" charset="-78"/>
                <a:cs typeface="Aldhabi" pitchFamily="2" charset="-78"/>
              </a:rPr>
              <a:t>thatas</a:t>
            </a:r>
            <a:r>
              <a:rPr lang="en-US" dirty="0">
                <a:latin typeface="Aldhabi" pitchFamily="2" charset="-78"/>
                <a:cs typeface="Aldhabi" pitchFamily="2" charset="-78"/>
              </a:rPr>
              <a:t> a rule, “believers” felt better before, during, and after the treatment, experiencing fewer adverse effects from the disease and the radiation.  Source: </a:t>
            </a:r>
            <a:r>
              <a:rPr lang="en-US" dirty="0" err="1">
                <a:latin typeface="Aldhabi" pitchFamily="2" charset="-78"/>
                <a:cs typeface="Aldhabi" pitchFamily="2" charset="-78"/>
              </a:rPr>
              <a:t>Strahlentherapie</a:t>
            </a:r>
            <a:r>
              <a:rPr lang="en-US" dirty="0">
                <a:latin typeface="Aldhabi" pitchFamily="2" charset="-78"/>
                <a:cs typeface="Aldhabi" pitchFamily="2" charset="-78"/>
              </a:rPr>
              <a:t> and </a:t>
            </a:r>
            <a:r>
              <a:rPr lang="en-US" dirty="0" err="1">
                <a:latin typeface="Aldhabi" pitchFamily="2" charset="-78"/>
                <a:cs typeface="Aldhabi" pitchFamily="2" charset="-78"/>
              </a:rPr>
              <a:t>Onkologie</a:t>
            </a:r>
            <a:r>
              <a:rPr lang="en-US" dirty="0">
                <a:latin typeface="Aldhabi" pitchFamily="2" charset="-78"/>
                <a:cs typeface="Aldhabi" pitchFamily="2" charset="-78"/>
              </a:rPr>
              <a:t>.”</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13316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Slowing Progression of Alzheimer’s Disease </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“In a Canadian treatment center, researchers evaluated the effect of religion among 70 people with Alzheimer’s disease.  They found that those who placed a high importance on their religious beliefs and private prayer experienced a significantly slower progression of the disease.  The researchers were not able to identify how this worked but observed that private religious practice improved mental function to a marked degree.  Attending religious services did not seem to slow down progression of the disease. Source: Neurology.”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85129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0A42B00-B510-BE49-AEDB-56C5FEFE5934}"/>
              </a:ext>
            </a:extLst>
          </p:cNvPr>
          <p:cNvPicPr>
            <a:picLocks noChangeAspect="1"/>
          </p:cNvPicPr>
          <p:nvPr/>
        </p:nvPicPr>
        <p:blipFill>
          <a:blip r:embed="rId2"/>
          <a:srcRect l="3001" r="3001"/>
          <a:stretch/>
        </p:blipFill>
        <p:spPr>
          <a:xfrm>
            <a:off x="2980729" y="10"/>
            <a:ext cx="9669642" cy="6857990"/>
          </a:xfrm>
          <a:prstGeom prst="rect">
            <a:avLst/>
          </a:prstGeom>
        </p:spPr>
      </p:pic>
      <p:sp>
        <p:nvSpPr>
          <p:cNvPr id="32"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403DC4-CAC3-A446-AEE9-DB1CF64CE9E1}"/>
              </a:ext>
            </a:extLst>
          </p:cNvPr>
          <p:cNvSpPr>
            <a:spLocks noGrp="1"/>
          </p:cNvSpPr>
          <p:nvPr>
            <p:ph type="title"/>
          </p:nvPr>
        </p:nvSpPr>
        <p:spPr>
          <a:xfrm>
            <a:off x="838200" y="365125"/>
            <a:ext cx="3822189" cy="1899912"/>
          </a:xfrm>
        </p:spPr>
        <p:txBody>
          <a:bodyPr>
            <a:noAutofit/>
          </a:bodyPr>
          <a:lstStyle/>
          <a:p>
            <a:r>
              <a:rPr lang="en-US" sz="4000" dirty="0">
                <a:solidFill>
                  <a:schemeClr val="accent1">
                    <a:lumMod val="75000"/>
                  </a:schemeClr>
                </a:solidFill>
                <a:latin typeface="Aldhabi" pitchFamily="2" charset="-78"/>
                <a:cs typeface="Aldhabi" pitchFamily="2" charset="-78"/>
              </a:rPr>
              <a:t>The Health Benefits of Prayer</a:t>
            </a:r>
            <a:br>
              <a:rPr lang="en-US" sz="4000" dirty="0">
                <a:latin typeface="Aldhabi" pitchFamily="2" charset="-78"/>
                <a:cs typeface="Aldhabi" pitchFamily="2" charset="-78"/>
              </a:rPr>
            </a:br>
            <a:r>
              <a:rPr lang="en-US" sz="2000" dirty="0">
                <a:latin typeface="Aldhabi" pitchFamily="2" charset="-78"/>
                <a:cs typeface="Aldhabi" pitchFamily="2" charset="-78"/>
              </a:rPr>
              <a:t>The Mind Health Report</a:t>
            </a:r>
          </a:p>
        </p:txBody>
      </p:sp>
      <p:sp>
        <p:nvSpPr>
          <p:cNvPr id="33" name="Content Placeholder 12">
            <a:extLst>
              <a:ext uri="{FF2B5EF4-FFF2-40B4-BE49-F238E27FC236}">
                <a16:creationId xmlns:a16="http://schemas.microsoft.com/office/drawing/2014/main" id="{4A48120E-7799-4AB4-9EA9-C472B7F5D17B}"/>
              </a:ext>
            </a:extLst>
          </p:cNvPr>
          <p:cNvSpPr>
            <a:spLocks noGrp="1"/>
          </p:cNvSpPr>
          <p:nvPr>
            <p:ph idx="1"/>
          </p:nvPr>
        </p:nvSpPr>
        <p:spPr>
          <a:xfrm>
            <a:off x="838200" y="2265037"/>
            <a:ext cx="7456136" cy="4423789"/>
          </a:xfrm>
        </p:spPr>
        <p:txBody>
          <a:bodyPr>
            <a:normAutofit/>
          </a:bodyPr>
          <a:lstStyle/>
          <a:p>
            <a:pPr marL="0" indent="0">
              <a:buNone/>
            </a:pPr>
            <a:r>
              <a:rPr lang="en-US" b="1" dirty="0">
                <a:latin typeface="Aldhabi" pitchFamily="2" charset="-78"/>
                <a:cs typeface="Aldhabi" pitchFamily="2" charset="-78"/>
              </a:rPr>
              <a:t>Improving Immune Function</a:t>
            </a:r>
            <a:endParaRPr lang="en-US" dirty="0">
              <a:latin typeface="Aldhabi" pitchFamily="2" charset="-78"/>
              <a:cs typeface="Aldhabi" pitchFamily="2" charset="-78"/>
            </a:endParaRPr>
          </a:p>
          <a:p>
            <a:pPr marL="0" indent="0">
              <a:buNone/>
            </a:pPr>
            <a:r>
              <a:rPr lang="en-US" dirty="0">
                <a:latin typeface="Aldhabi" pitchFamily="2" charset="-78"/>
                <a:cs typeface="Aldhabi" pitchFamily="2" charset="-78"/>
              </a:rPr>
              <a:t>“People who regularly attend religious services more than once per week have an immune system that functions more effectively, boosting their resistance to viruses and other infections and protecting against damage to cells, according to a study at the University of Iowa.  Researchers looked at more than 500 people.  They concluded that this was one of the mechanisms that contribute to a longer life among religious people. Source: Health Psychology.”</a:t>
            </a:r>
          </a:p>
          <a:p>
            <a:pPr marL="0" indent="0">
              <a:buNone/>
            </a:pPr>
            <a:endParaRPr lang="en-US" dirty="0"/>
          </a:p>
          <a:p>
            <a:pPr marL="0" indent="0">
              <a:buNone/>
            </a:pPr>
            <a:endParaRPr lang="en-US" dirty="0">
              <a:latin typeface="Aldhabi" pitchFamily="2" charset="-78"/>
              <a:cs typeface="Aldhabi" pitchFamily="2" charset="-78"/>
            </a:endParaRPr>
          </a:p>
          <a:p>
            <a:endParaRPr lang="en-US" sz="2000" dirty="0"/>
          </a:p>
        </p:txBody>
      </p:sp>
    </p:spTree>
    <p:extLst>
      <p:ext uri="{BB962C8B-B14F-4D97-AF65-F5344CB8AC3E}">
        <p14:creationId xmlns:p14="http://schemas.microsoft.com/office/powerpoint/2010/main" val="21081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1"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943232" y="1694436"/>
            <a:ext cx="10305536" cy="1138773"/>
          </a:xfrm>
          <a:prstGeom prst="rect">
            <a:avLst/>
          </a:prstGeom>
          <a:noFill/>
        </p:spPr>
        <p:txBody>
          <a:bodyPr wrap="square" rtlCol="0">
            <a:spAutoFit/>
          </a:bodyPr>
          <a:lstStyle/>
          <a:p>
            <a:pPr algn="ctr"/>
            <a:r>
              <a:rPr lang="en-US" sz="4000" dirty="0">
                <a:solidFill>
                  <a:schemeClr val="bg1"/>
                </a:solidFill>
                <a:latin typeface="Aldhabi" pitchFamily="2" charset="-78"/>
                <a:cs typeface="Aldhabi" pitchFamily="2" charset="-78"/>
              </a:rPr>
              <a:t>Quotes Regarding Prayer</a:t>
            </a:r>
          </a:p>
          <a:p>
            <a:pPr algn="ctr"/>
            <a:r>
              <a:rPr lang="en-US" sz="2800" dirty="0">
                <a:solidFill>
                  <a:schemeClr val="bg1"/>
                </a:solidFill>
                <a:latin typeface="Aldhabi" pitchFamily="2" charset="-78"/>
                <a:cs typeface="Aldhabi" pitchFamily="2" charset="-78"/>
              </a:rPr>
              <a:t>Setting the Stage</a:t>
            </a:r>
          </a:p>
        </p:txBody>
      </p:sp>
    </p:spTree>
    <p:extLst>
      <p:ext uri="{BB962C8B-B14F-4D97-AF65-F5344CB8AC3E}">
        <p14:creationId xmlns:p14="http://schemas.microsoft.com/office/powerpoint/2010/main" val="390266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ground holding a computer&#10;&#10;Description automatically generated with low confidence">
            <a:extLst>
              <a:ext uri="{FF2B5EF4-FFF2-40B4-BE49-F238E27FC236}">
                <a16:creationId xmlns:a16="http://schemas.microsoft.com/office/drawing/2014/main" id="{86AA79EA-93AF-0346-87A1-C982A93E6D5C}"/>
              </a:ext>
            </a:extLst>
          </p:cNvPr>
          <p:cNvPicPr>
            <a:picLocks noChangeAspect="1"/>
          </p:cNvPicPr>
          <p:nvPr/>
        </p:nvPicPr>
        <p:blipFill rotWithShape="1">
          <a:blip r:embed="rId2"/>
          <a:srcRect t="8797" r="5318" b="4120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D9A1A-6309-EB44-B77C-4F76720623FC}"/>
              </a:ext>
            </a:extLst>
          </p:cNvPr>
          <p:cNvSpPr>
            <a:spLocks noGrp="1"/>
          </p:cNvSpPr>
          <p:nvPr>
            <p:ph type="title"/>
          </p:nvPr>
        </p:nvSpPr>
        <p:spPr>
          <a:xfrm>
            <a:off x="371094" y="916687"/>
            <a:ext cx="5966332" cy="1369313"/>
          </a:xfrm>
        </p:spPr>
        <p:txBody>
          <a:bodyPr anchor="b">
            <a:noAutofit/>
          </a:bodyPr>
          <a:lstStyle/>
          <a:p>
            <a:r>
              <a:rPr lang="en-US" sz="4000" dirty="0">
                <a:latin typeface="Aldhabi" pitchFamily="2" charset="-78"/>
                <a:cs typeface="Aldhabi" pitchFamily="2" charset="-78"/>
              </a:rPr>
              <a:t>Prayer – The Frequency and Priority</a:t>
            </a:r>
            <a:br>
              <a:rPr lang="en-US" sz="4000" dirty="0">
                <a:latin typeface="Aldhabi" pitchFamily="2" charset="-78"/>
                <a:cs typeface="Aldhabi" pitchFamily="2" charset="-78"/>
              </a:rPr>
            </a:br>
            <a:r>
              <a:rPr lang="en-US" sz="2800" dirty="0">
                <a:latin typeface="Aldhabi" pitchFamily="2" charset="-78"/>
                <a:cs typeface="Aldhabi" pitchFamily="2" charset="-78"/>
              </a:rPr>
              <a:t>The Average American Day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6D155EC-114D-4C6D-B423-8203B5576252}"/>
              </a:ext>
            </a:extLst>
          </p:cNvPr>
          <p:cNvSpPr>
            <a:spLocks noGrp="1"/>
          </p:cNvSpPr>
          <p:nvPr>
            <p:ph idx="1"/>
          </p:nvPr>
        </p:nvSpPr>
        <p:spPr>
          <a:xfrm>
            <a:off x="371094" y="2619248"/>
            <a:ext cx="6029706" cy="3926136"/>
          </a:xfrm>
        </p:spPr>
        <p:txBody>
          <a:bodyPr anchor="t">
            <a:normAutofit fontScale="85000" lnSpcReduction="10000"/>
          </a:bodyPr>
          <a:lstStyle/>
          <a:p>
            <a:pPr marL="0" indent="0">
              <a:buNone/>
            </a:pPr>
            <a:r>
              <a:rPr lang="en-US" sz="3300" dirty="0">
                <a:latin typeface="Aldhabi" pitchFamily="2" charset="-78"/>
                <a:cs typeface="Aldhabi" pitchFamily="2" charset="-78"/>
              </a:rPr>
              <a:t>“Various surveys have been conducted on the matter of how time is used, and the most comprehensive one is the yearly </a:t>
            </a:r>
            <a:r>
              <a:rPr lang="en-US" sz="3300" i="1" dirty="0">
                <a:latin typeface="Aldhabi" pitchFamily="2" charset="-78"/>
                <a:cs typeface="Aldhabi" pitchFamily="2" charset="-78"/>
              </a:rPr>
              <a:t>Bureau of Labor Statistics</a:t>
            </a:r>
            <a:r>
              <a:rPr lang="en-US" sz="3300" dirty="0">
                <a:latin typeface="Aldhabi" pitchFamily="2" charset="-78"/>
                <a:cs typeface="Aldhabi" pitchFamily="2" charset="-78"/>
              </a:rPr>
              <a:t> data, on the amount of time Americans spend on various activities: </a:t>
            </a:r>
          </a:p>
          <a:p>
            <a:r>
              <a:rPr lang="en-US" sz="3300" dirty="0">
                <a:latin typeface="Aldhabi" pitchFamily="2" charset="-78"/>
                <a:cs typeface="Aldhabi" pitchFamily="2" charset="-78"/>
              </a:rPr>
              <a:t>Sleeping: 8 hours 48 minutes</a:t>
            </a:r>
          </a:p>
          <a:p>
            <a:pPr lvl="0"/>
            <a:r>
              <a:rPr lang="en-US" sz="3300" dirty="0">
                <a:latin typeface="Aldhabi" pitchFamily="2" charset="-78"/>
                <a:cs typeface="Aldhabi" pitchFamily="2" charset="-78"/>
              </a:rPr>
              <a:t>Personal care activities: 47 minutes</a:t>
            </a:r>
          </a:p>
          <a:p>
            <a:pPr lvl="0"/>
            <a:r>
              <a:rPr lang="en-US" sz="3300" dirty="0">
                <a:latin typeface="Aldhabi" pitchFamily="2" charset="-78"/>
                <a:cs typeface="Aldhabi" pitchFamily="2" charset="-78"/>
              </a:rPr>
              <a:t>Eating and drinking: 1 hour 11 minutes</a:t>
            </a:r>
          </a:p>
          <a:p>
            <a:pPr lvl="0"/>
            <a:r>
              <a:rPr lang="en-US" sz="3300" dirty="0">
                <a:latin typeface="Aldhabi" pitchFamily="2" charset="-78"/>
                <a:cs typeface="Aldhabi" pitchFamily="2" charset="-78"/>
              </a:rPr>
              <a:t>Housework: 33 minutes</a:t>
            </a:r>
          </a:p>
          <a:p>
            <a:pPr lvl="0"/>
            <a:r>
              <a:rPr lang="en-US" sz="3300" dirty="0">
                <a:latin typeface="Aldhabi" pitchFamily="2" charset="-78"/>
                <a:cs typeface="Aldhabi" pitchFamily="2" charset="-78"/>
              </a:rPr>
              <a:t>Food preparation and cleaning up afterwards: 36 minutes</a:t>
            </a:r>
          </a:p>
          <a:p>
            <a:pPr marL="0" indent="0">
              <a:buNone/>
            </a:pPr>
            <a:endParaRPr lang="en-US" sz="1700" dirty="0"/>
          </a:p>
        </p:txBody>
      </p:sp>
    </p:spTree>
    <p:extLst>
      <p:ext uri="{BB962C8B-B14F-4D97-AF65-F5344CB8AC3E}">
        <p14:creationId xmlns:p14="http://schemas.microsoft.com/office/powerpoint/2010/main" val="81629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ground holding a computer&#10;&#10;Description automatically generated with low confidence">
            <a:extLst>
              <a:ext uri="{FF2B5EF4-FFF2-40B4-BE49-F238E27FC236}">
                <a16:creationId xmlns:a16="http://schemas.microsoft.com/office/drawing/2014/main" id="{86AA79EA-93AF-0346-87A1-C982A93E6D5C}"/>
              </a:ext>
            </a:extLst>
          </p:cNvPr>
          <p:cNvPicPr>
            <a:picLocks noChangeAspect="1"/>
          </p:cNvPicPr>
          <p:nvPr/>
        </p:nvPicPr>
        <p:blipFill rotWithShape="1">
          <a:blip r:embed="rId2"/>
          <a:srcRect t="8797" r="5318" b="4120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D9A1A-6309-EB44-B77C-4F76720623FC}"/>
              </a:ext>
            </a:extLst>
          </p:cNvPr>
          <p:cNvSpPr>
            <a:spLocks noGrp="1"/>
          </p:cNvSpPr>
          <p:nvPr>
            <p:ph type="title"/>
          </p:nvPr>
        </p:nvSpPr>
        <p:spPr>
          <a:xfrm>
            <a:off x="371094" y="916687"/>
            <a:ext cx="5966332" cy="1369313"/>
          </a:xfrm>
        </p:spPr>
        <p:txBody>
          <a:bodyPr anchor="b">
            <a:noAutofit/>
          </a:bodyPr>
          <a:lstStyle/>
          <a:p>
            <a:r>
              <a:rPr lang="en-US" sz="4000" dirty="0">
                <a:latin typeface="Aldhabi" pitchFamily="2" charset="-78"/>
                <a:cs typeface="Aldhabi" pitchFamily="2" charset="-78"/>
              </a:rPr>
              <a:t>Prayer – The Frequency and Priority</a:t>
            </a:r>
            <a:br>
              <a:rPr lang="en-US" sz="4000" dirty="0">
                <a:latin typeface="Aldhabi" pitchFamily="2" charset="-78"/>
                <a:cs typeface="Aldhabi" pitchFamily="2" charset="-78"/>
              </a:rPr>
            </a:br>
            <a:r>
              <a:rPr lang="en-US" sz="2800" dirty="0">
                <a:latin typeface="Aldhabi" pitchFamily="2" charset="-78"/>
                <a:cs typeface="Aldhabi" pitchFamily="2" charset="-78"/>
              </a:rPr>
              <a:t>The Average American Day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6D155EC-114D-4C6D-B423-8203B5576252}"/>
              </a:ext>
            </a:extLst>
          </p:cNvPr>
          <p:cNvSpPr>
            <a:spLocks noGrp="1"/>
          </p:cNvSpPr>
          <p:nvPr>
            <p:ph idx="1"/>
          </p:nvPr>
        </p:nvSpPr>
        <p:spPr>
          <a:xfrm>
            <a:off x="371094" y="2619248"/>
            <a:ext cx="6029706" cy="3926136"/>
          </a:xfrm>
        </p:spPr>
        <p:txBody>
          <a:bodyPr anchor="t">
            <a:normAutofit/>
          </a:bodyPr>
          <a:lstStyle/>
          <a:p>
            <a:pPr lvl="0"/>
            <a:r>
              <a:rPr lang="en-US" dirty="0">
                <a:latin typeface="Aldhabi" pitchFamily="2" charset="-78"/>
                <a:cs typeface="Aldhabi" pitchFamily="2" charset="-78"/>
              </a:rPr>
              <a:t>Caring for the lawn and garden: 11 minutes</a:t>
            </a:r>
          </a:p>
          <a:p>
            <a:pPr lvl="0"/>
            <a:r>
              <a:rPr lang="en-US" dirty="0">
                <a:latin typeface="Aldhabi" pitchFamily="2" charset="-78"/>
                <a:cs typeface="Aldhabi" pitchFamily="2" charset="-78"/>
              </a:rPr>
              <a:t>Managing the household: 8 minutes</a:t>
            </a:r>
          </a:p>
          <a:p>
            <a:pPr lvl="0"/>
            <a:r>
              <a:rPr lang="en-US" dirty="0">
                <a:latin typeface="Aldhabi" pitchFamily="2" charset="-78"/>
                <a:cs typeface="Aldhabi" pitchFamily="2" charset="-78"/>
              </a:rPr>
              <a:t>Other Household activities: 21 minutes</a:t>
            </a:r>
          </a:p>
          <a:p>
            <a:pPr lvl="0"/>
            <a:r>
              <a:rPr lang="en-US" dirty="0">
                <a:latin typeface="Aldhabi" pitchFamily="2" charset="-78"/>
                <a:cs typeface="Aldhabi" pitchFamily="2" charset="-78"/>
              </a:rPr>
              <a:t>Buying consumer goods:21 minutes</a:t>
            </a:r>
          </a:p>
          <a:p>
            <a:pPr lvl="0"/>
            <a:r>
              <a:rPr lang="en-US" dirty="0">
                <a:latin typeface="Aldhabi" pitchFamily="2" charset="-78"/>
                <a:cs typeface="Aldhabi" pitchFamily="2" charset="-78"/>
              </a:rPr>
              <a:t>Time spent on care services: 5 minutes</a:t>
            </a:r>
          </a:p>
          <a:p>
            <a:pPr lvl="0"/>
            <a:r>
              <a:rPr lang="en-US" dirty="0">
                <a:latin typeface="Aldhabi" pitchFamily="2" charset="-78"/>
                <a:cs typeface="Aldhabi" pitchFamily="2" charset="-78"/>
              </a:rPr>
              <a:t>Other goods and services: 17 minutes</a:t>
            </a:r>
          </a:p>
          <a:p>
            <a:pPr lvl="0"/>
            <a:r>
              <a:rPr lang="en-US" dirty="0">
                <a:latin typeface="Aldhabi" pitchFamily="2" charset="-78"/>
                <a:cs typeface="Aldhabi" pitchFamily="2" charset="-78"/>
              </a:rPr>
              <a:t>Childcare: 24 minutes</a:t>
            </a:r>
          </a:p>
          <a:p>
            <a:pPr marL="0" indent="0">
              <a:buNone/>
            </a:pPr>
            <a:endParaRPr lang="en-US" sz="1700" dirty="0"/>
          </a:p>
        </p:txBody>
      </p:sp>
    </p:spTree>
    <p:extLst>
      <p:ext uri="{BB962C8B-B14F-4D97-AF65-F5344CB8AC3E}">
        <p14:creationId xmlns:p14="http://schemas.microsoft.com/office/powerpoint/2010/main" val="202828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ground holding a computer&#10;&#10;Description automatically generated with low confidence">
            <a:extLst>
              <a:ext uri="{FF2B5EF4-FFF2-40B4-BE49-F238E27FC236}">
                <a16:creationId xmlns:a16="http://schemas.microsoft.com/office/drawing/2014/main" id="{86AA79EA-93AF-0346-87A1-C982A93E6D5C}"/>
              </a:ext>
            </a:extLst>
          </p:cNvPr>
          <p:cNvPicPr>
            <a:picLocks noChangeAspect="1"/>
          </p:cNvPicPr>
          <p:nvPr/>
        </p:nvPicPr>
        <p:blipFill rotWithShape="1">
          <a:blip r:embed="rId2"/>
          <a:srcRect t="8797" r="5318" b="4120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D9A1A-6309-EB44-B77C-4F76720623FC}"/>
              </a:ext>
            </a:extLst>
          </p:cNvPr>
          <p:cNvSpPr>
            <a:spLocks noGrp="1"/>
          </p:cNvSpPr>
          <p:nvPr>
            <p:ph type="title"/>
          </p:nvPr>
        </p:nvSpPr>
        <p:spPr>
          <a:xfrm>
            <a:off x="371094" y="916687"/>
            <a:ext cx="5966332" cy="1369313"/>
          </a:xfrm>
        </p:spPr>
        <p:txBody>
          <a:bodyPr anchor="b">
            <a:noAutofit/>
          </a:bodyPr>
          <a:lstStyle/>
          <a:p>
            <a:r>
              <a:rPr lang="en-US" sz="4000" dirty="0">
                <a:latin typeface="Aldhabi" pitchFamily="2" charset="-78"/>
                <a:cs typeface="Aldhabi" pitchFamily="2" charset="-78"/>
              </a:rPr>
              <a:t>Prayer – The Frequency and Priority</a:t>
            </a:r>
            <a:br>
              <a:rPr lang="en-US" sz="4000" dirty="0">
                <a:latin typeface="Aldhabi" pitchFamily="2" charset="-78"/>
                <a:cs typeface="Aldhabi" pitchFamily="2" charset="-78"/>
              </a:rPr>
            </a:br>
            <a:r>
              <a:rPr lang="en-US" sz="2800" dirty="0">
                <a:latin typeface="Aldhabi" pitchFamily="2" charset="-78"/>
                <a:cs typeface="Aldhabi" pitchFamily="2" charset="-78"/>
              </a:rPr>
              <a:t>The Average American Day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6D155EC-114D-4C6D-B423-8203B5576252}"/>
              </a:ext>
            </a:extLst>
          </p:cNvPr>
          <p:cNvSpPr>
            <a:spLocks noGrp="1"/>
          </p:cNvSpPr>
          <p:nvPr>
            <p:ph idx="1"/>
          </p:nvPr>
        </p:nvSpPr>
        <p:spPr>
          <a:xfrm>
            <a:off x="371094" y="2619248"/>
            <a:ext cx="6029706" cy="3926136"/>
          </a:xfrm>
        </p:spPr>
        <p:txBody>
          <a:bodyPr anchor="t">
            <a:normAutofit/>
          </a:bodyPr>
          <a:lstStyle/>
          <a:p>
            <a:pPr lvl="0"/>
            <a:r>
              <a:rPr lang="en-US" dirty="0">
                <a:latin typeface="Aldhabi" pitchFamily="2" charset="-78"/>
                <a:cs typeface="Aldhabi" pitchFamily="2" charset="-78"/>
              </a:rPr>
              <a:t>Helping other household members: 7 minutes</a:t>
            </a:r>
          </a:p>
          <a:p>
            <a:pPr lvl="0"/>
            <a:r>
              <a:rPr lang="en-US" dirty="0">
                <a:latin typeface="Aldhabi" pitchFamily="2" charset="-78"/>
                <a:cs typeface="Aldhabi" pitchFamily="2" charset="-78"/>
              </a:rPr>
              <a:t>Helping and caring for non-household members: 11 minutes</a:t>
            </a:r>
          </a:p>
          <a:p>
            <a:pPr lvl="0"/>
            <a:r>
              <a:rPr lang="en-US" dirty="0">
                <a:latin typeface="Aldhabi" pitchFamily="2" charset="-78"/>
                <a:cs typeface="Aldhabi" pitchFamily="2" charset="-78"/>
              </a:rPr>
              <a:t>Working: 3 hours and 14 minutes</a:t>
            </a:r>
          </a:p>
          <a:p>
            <a:pPr lvl="0"/>
            <a:r>
              <a:rPr lang="en-US" dirty="0">
                <a:latin typeface="Aldhabi" pitchFamily="2" charset="-78"/>
                <a:cs typeface="Aldhabi" pitchFamily="2" charset="-78"/>
              </a:rPr>
              <a:t>Work-related activities: 22 minutes</a:t>
            </a:r>
          </a:p>
          <a:p>
            <a:pPr lvl="0"/>
            <a:r>
              <a:rPr lang="en-US" dirty="0">
                <a:latin typeface="Aldhabi" pitchFamily="2" charset="-78"/>
                <a:cs typeface="Aldhabi" pitchFamily="2" charset="-78"/>
              </a:rPr>
              <a:t>Educational activities: 29 minutes</a:t>
            </a:r>
          </a:p>
          <a:p>
            <a:pPr lvl="0"/>
            <a:r>
              <a:rPr lang="en-US" dirty="0">
                <a:latin typeface="Aldhabi" pitchFamily="2" charset="-78"/>
                <a:cs typeface="Aldhabi" pitchFamily="2" charset="-78"/>
              </a:rPr>
              <a:t>Socialization and communication: 39 minutes</a:t>
            </a:r>
          </a:p>
          <a:p>
            <a:pPr marL="0" indent="0">
              <a:buNone/>
            </a:pPr>
            <a:endParaRPr lang="en-US" sz="1700" dirty="0"/>
          </a:p>
        </p:txBody>
      </p:sp>
    </p:spTree>
    <p:extLst>
      <p:ext uri="{BB962C8B-B14F-4D97-AF65-F5344CB8AC3E}">
        <p14:creationId xmlns:p14="http://schemas.microsoft.com/office/powerpoint/2010/main" val="198785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ground holding a computer&#10;&#10;Description automatically generated with low confidence">
            <a:extLst>
              <a:ext uri="{FF2B5EF4-FFF2-40B4-BE49-F238E27FC236}">
                <a16:creationId xmlns:a16="http://schemas.microsoft.com/office/drawing/2014/main" id="{86AA79EA-93AF-0346-87A1-C982A93E6D5C}"/>
              </a:ext>
            </a:extLst>
          </p:cNvPr>
          <p:cNvPicPr>
            <a:picLocks noChangeAspect="1"/>
          </p:cNvPicPr>
          <p:nvPr/>
        </p:nvPicPr>
        <p:blipFill rotWithShape="1">
          <a:blip r:embed="rId2"/>
          <a:srcRect t="8797" r="5318" b="4120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D9A1A-6309-EB44-B77C-4F76720623FC}"/>
              </a:ext>
            </a:extLst>
          </p:cNvPr>
          <p:cNvSpPr>
            <a:spLocks noGrp="1"/>
          </p:cNvSpPr>
          <p:nvPr>
            <p:ph type="title"/>
          </p:nvPr>
        </p:nvSpPr>
        <p:spPr>
          <a:xfrm>
            <a:off x="371094" y="916687"/>
            <a:ext cx="5966332" cy="1369313"/>
          </a:xfrm>
        </p:spPr>
        <p:txBody>
          <a:bodyPr anchor="b">
            <a:noAutofit/>
          </a:bodyPr>
          <a:lstStyle/>
          <a:p>
            <a:r>
              <a:rPr lang="en-US" sz="4000" dirty="0">
                <a:latin typeface="Aldhabi" pitchFamily="2" charset="-78"/>
                <a:cs typeface="Aldhabi" pitchFamily="2" charset="-78"/>
              </a:rPr>
              <a:t>Prayer – The Frequency and Priority</a:t>
            </a:r>
            <a:br>
              <a:rPr lang="en-US" sz="4000" dirty="0">
                <a:latin typeface="Aldhabi" pitchFamily="2" charset="-78"/>
                <a:cs typeface="Aldhabi" pitchFamily="2" charset="-78"/>
              </a:rPr>
            </a:br>
            <a:r>
              <a:rPr lang="en-US" sz="2800" dirty="0">
                <a:latin typeface="Aldhabi" pitchFamily="2" charset="-78"/>
                <a:cs typeface="Aldhabi" pitchFamily="2" charset="-78"/>
              </a:rPr>
              <a:t>The Average American Day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6D155EC-114D-4C6D-B423-8203B5576252}"/>
              </a:ext>
            </a:extLst>
          </p:cNvPr>
          <p:cNvSpPr>
            <a:spLocks noGrp="1"/>
          </p:cNvSpPr>
          <p:nvPr>
            <p:ph idx="1"/>
          </p:nvPr>
        </p:nvSpPr>
        <p:spPr>
          <a:xfrm>
            <a:off x="371094" y="2619248"/>
            <a:ext cx="6029706" cy="3926136"/>
          </a:xfrm>
        </p:spPr>
        <p:txBody>
          <a:bodyPr anchor="t">
            <a:normAutofit/>
          </a:bodyPr>
          <a:lstStyle/>
          <a:p>
            <a:pPr lvl="0"/>
            <a:r>
              <a:rPr lang="en-US" dirty="0">
                <a:latin typeface="Aldhabi" pitchFamily="2" charset="-78"/>
                <a:cs typeface="Aldhabi" pitchFamily="2" charset="-78"/>
              </a:rPr>
              <a:t>Watching television: 2 hours 46 minutes</a:t>
            </a:r>
          </a:p>
          <a:p>
            <a:pPr lvl="0"/>
            <a:r>
              <a:rPr lang="en-US" dirty="0">
                <a:latin typeface="Aldhabi" pitchFamily="2" charset="-78"/>
                <a:cs typeface="Aldhabi" pitchFamily="2" charset="-78"/>
              </a:rPr>
              <a:t>Sports, exercising and recreation: 17 minutes</a:t>
            </a:r>
          </a:p>
          <a:p>
            <a:pPr lvl="0"/>
            <a:r>
              <a:rPr lang="en-US" dirty="0">
                <a:latin typeface="Aldhabi" pitchFamily="2" charset="-78"/>
                <a:cs typeface="Aldhabi" pitchFamily="2" charset="-78"/>
              </a:rPr>
              <a:t>Other leisure and sport activities: 1 hour and 32 minutes</a:t>
            </a:r>
          </a:p>
          <a:p>
            <a:pPr lvl="0"/>
            <a:r>
              <a:rPr lang="en-US" dirty="0">
                <a:latin typeface="Aldhabi" pitchFamily="2" charset="-78"/>
                <a:cs typeface="Aldhabi" pitchFamily="2" charset="-78"/>
              </a:rPr>
              <a:t>Telephone calls, emails and regular mail: 9 minutes</a:t>
            </a:r>
          </a:p>
          <a:p>
            <a:pPr lvl="0"/>
            <a:r>
              <a:rPr lang="en-US" dirty="0">
                <a:latin typeface="Aldhabi" pitchFamily="2" charset="-78"/>
                <a:cs typeface="Aldhabi" pitchFamily="2" charset="-78"/>
              </a:rPr>
              <a:t>Other activities: 32 minutes”</a:t>
            </a:r>
          </a:p>
          <a:p>
            <a:pPr marL="0" indent="0">
              <a:buNone/>
            </a:pPr>
            <a:endParaRPr lang="en-US" sz="1700" dirty="0"/>
          </a:p>
        </p:txBody>
      </p:sp>
    </p:spTree>
    <p:extLst>
      <p:ext uri="{BB962C8B-B14F-4D97-AF65-F5344CB8AC3E}">
        <p14:creationId xmlns:p14="http://schemas.microsoft.com/office/powerpoint/2010/main" val="318112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the ground holding a computer&#10;&#10;Description automatically generated with low confidence">
            <a:extLst>
              <a:ext uri="{FF2B5EF4-FFF2-40B4-BE49-F238E27FC236}">
                <a16:creationId xmlns:a16="http://schemas.microsoft.com/office/drawing/2014/main" id="{86AA79EA-93AF-0346-87A1-C982A93E6D5C}"/>
              </a:ext>
            </a:extLst>
          </p:cNvPr>
          <p:cNvPicPr>
            <a:picLocks noChangeAspect="1"/>
          </p:cNvPicPr>
          <p:nvPr/>
        </p:nvPicPr>
        <p:blipFill rotWithShape="1">
          <a:blip r:embed="rId2"/>
          <a:srcRect t="8797" r="5318" b="41204"/>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9D9A1A-6309-EB44-B77C-4F76720623FC}"/>
              </a:ext>
            </a:extLst>
          </p:cNvPr>
          <p:cNvSpPr>
            <a:spLocks noGrp="1"/>
          </p:cNvSpPr>
          <p:nvPr>
            <p:ph type="title"/>
          </p:nvPr>
        </p:nvSpPr>
        <p:spPr>
          <a:xfrm>
            <a:off x="371094" y="916687"/>
            <a:ext cx="5966332" cy="1369313"/>
          </a:xfrm>
        </p:spPr>
        <p:txBody>
          <a:bodyPr anchor="b">
            <a:noAutofit/>
          </a:bodyPr>
          <a:lstStyle/>
          <a:p>
            <a:r>
              <a:rPr lang="en-US" sz="4000" dirty="0">
                <a:latin typeface="Aldhabi" pitchFamily="2" charset="-78"/>
                <a:cs typeface="Aldhabi" pitchFamily="2" charset="-78"/>
              </a:rPr>
              <a:t>Prayer – The Frequency and Priority</a:t>
            </a:r>
            <a:br>
              <a:rPr lang="en-US" sz="4000" dirty="0">
                <a:latin typeface="Aldhabi" pitchFamily="2" charset="-78"/>
                <a:cs typeface="Aldhabi" pitchFamily="2" charset="-78"/>
              </a:rPr>
            </a:br>
            <a:r>
              <a:rPr lang="en-US" sz="2800" dirty="0">
                <a:latin typeface="Aldhabi" pitchFamily="2" charset="-78"/>
                <a:cs typeface="Aldhabi" pitchFamily="2" charset="-78"/>
              </a:rPr>
              <a:t>The Average American Day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6D155EC-114D-4C6D-B423-8203B5576252}"/>
              </a:ext>
            </a:extLst>
          </p:cNvPr>
          <p:cNvSpPr>
            <a:spLocks noGrp="1"/>
          </p:cNvSpPr>
          <p:nvPr>
            <p:ph idx="1"/>
          </p:nvPr>
        </p:nvSpPr>
        <p:spPr>
          <a:xfrm>
            <a:off x="371094" y="2619248"/>
            <a:ext cx="6029706" cy="3926136"/>
          </a:xfrm>
        </p:spPr>
        <p:txBody>
          <a:bodyPr anchor="t">
            <a:normAutofit/>
          </a:bodyPr>
          <a:lstStyle/>
          <a:p>
            <a:pPr lvl="0"/>
            <a:r>
              <a:rPr lang="en-US" dirty="0">
                <a:latin typeface="Aldhabi" pitchFamily="2" charset="-78"/>
                <a:cs typeface="Aldhabi" pitchFamily="2" charset="-78"/>
              </a:rPr>
              <a:t>Religious/Spiritual Activities – 9 Minutes</a:t>
            </a:r>
          </a:p>
          <a:p>
            <a:pPr lvl="1"/>
            <a:r>
              <a:rPr lang="en-US" sz="2800" dirty="0">
                <a:latin typeface="Aldhabi" pitchFamily="2" charset="-78"/>
                <a:cs typeface="Aldhabi" pitchFamily="2" charset="-78"/>
              </a:rPr>
              <a:t>Preaching Today</a:t>
            </a:r>
          </a:p>
          <a:p>
            <a:pPr lvl="1"/>
            <a:r>
              <a:rPr lang="en-US" sz="2800" dirty="0">
                <a:latin typeface="Aldhabi" pitchFamily="2" charset="-78"/>
                <a:cs typeface="Aldhabi" pitchFamily="2" charset="-78"/>
                <a:hlinkClick r:id="rId3">
                  <a:extLst>
                    <a:ext uri="{A12FA001-AC4F-418D-AE19-62706E023703}">
                      <ahyp:hlinkClr xmlns:ahyp="http://schemas.microsoft.com/office/drawing/2018/hyperlinkcolor" val="tx"/>
                    </a:ext>
                  </a:extLst>
                </a:hlinkClick>
              </a:rPr>
              <a:t>https://www.preachingtoday.com</a:t>
            </a:r>
            <a:endParaRPr lang="en-US" sz="2800" dirty="0">
              <a:latin typeface="Aldhabi" pitchFamily="2" charset="-78"/>
              <a:cs typeface="Aldhabi" pitchFamily="2" charset="-78"/>
            </a:endParaRPr>
          </a:p>
          <a:p>
            <a:pPr lvl="0"/>
            <a:r>
              <a:rPr lang="en-US" dirty="0">
                <a:latin typeface="Aldhabi" pitchFamily="2" charset="-78"/>
                <a:cs typeface="Aldhabi" pitchFamily="2" charset="-78"/>
              </a:rPr>
              <a:t>Prayer – Average Christian – 1 Minute/Pastors – 5 Minutes</a:t>
            </a:r>
          </a:p>
          <a:p>
            <a:pPr lvl="1"/>
            <a:r>
              <a:rPr lang="en-US" sz="2800" dirty="0" err="1">
                <a:latin typeface="Aldhabi" pitchFamily="2" charset="-78"/>
                <a:cs typeface="Aldhabi" pitchFamily="2" charset="-78"/>
              </a:rPr>
              <a:t>Barna</a:t>
            </a:r>
            <a:r>
              <a:rPr lang="en-US" sz="2800" dirty="0">
                <a:latin typeface="Aldhabi" pitchFamily="2" charset="-78"/>
                <a:cs typeface="Aldhabi" pitchFamily="2" charset="-78"/>
              </a:rPr>
              <a:t> Research Group</a:t>
            </a:r>
          </a:p>
          <a:p>
            <a:pPr lvl="1"/>
            <a:r>
              <a:rPr lang="en-US" sz="2800" u="sng" dirty="0">
                <a:latin typeface="Aldhabi" pitchFamily="2" charset="-78"/>
                <a:cs typeface="Aldhabi" pitchFamily="2" charset="-78"/>
              </a:rPr>
              <a:t>https://</a:t>
            </a:r>
            <a:r>
              <a:rPr lang="en-US" sz="2800" u="sng" dirty="0" err="1">
                <a:latin typeface="Aldhabi" pitchFamily="2" charset="-78"/>
                <a:cs typeface="Aldhabi" pitchFamily="2" charset="-78"/>
              </a:rPr>
              <a:t>www.barna.com</a:t>
            </a:r>
            <a:endParaRPr lang="en-US" sz="2800" u="sng" dirty="0">
              <a:latin typeface="Aldhabi" pitchFamily="2" charset="-78"/>
              <a:cs typeface="Aldhabi" pitchFamily="2" charset="-78"/>
            </a:endParaRPr>
          </a:p>
          <a:p>
            <a:pPr marL="0" indent="0">
              <a:buNone/>
            </a:pPr>
            <a:endParaRPr lang="en-US" sz="1700" dirty="0"/>
          </a:p>
        </p:txBody>
      </p:sp>
    </p:spTree>
    <p:extLst>
      <p:ext uri="{BB962C8B-B14F-4D97-AF65-F5344CB8AC3E}">
        <p14:creationId xmlns:p14="http://schemas.microsoft.com/office/powerpoint/2010/main" val="331340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22891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Presenting a Petition – Matthew 7:7</a:t>
            </a:r>
          </a:p>
          <a:p>
            <a:pPr marL="0" indent="0">
              <a:buNone/>
            </a:pPr>
            <a:r>
              <a:rPr lang="en-US" dirty="0">
                <a:solidFill>
                  <a:schemeClr val="bg1"/>
                </a:solidFill>
                <a:latin typeface="Aldhabi" pitchFamily="2" charset="-78"/>
                <a:cs typeface="Aldhabi" pitchFamily="2" charset="-78"/>
              </a:rPr>
              <a:t>“Ask, and it will be given to you”</a:t>
            </a:r>
          </a:p>
        </p:txBody>
      </p:sp>
    </p:spTree>
    <p:extLst>
      <p:ext uri="{BB962C8B-B14F-4D97-AF65-F5344CB8AC3E}">
        <p14:creationId xmlns:p14="http://schemas.microsoft.com/office/powerpoint/2010/main" val="221623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Presenting a Petition – Matthew 7:7</a:t>
            </a:r>
          </a:p>
          <a:p>
            <a:pPr marL="0" indent="0">
              <a:buNone/>
            </a:pPr>
            <a:r>
              <a:rPr lang="en-US" dirty="0">
                <a:solidFill>
                  <a:schemeClr val="bg1"/>
                </a:solidFill>
                <a:latin typeface="Aldhabi" pitchFamily="2" charset="-78"/>
                <a:cs typeface="Aldhabi" pitchFamily="2" charset="-78"/>
              </a:rPr>
              <a:t>“Ask, and it will be given to you”</a:t>
            </a:r>
          </a:p>
          <a:p>
            <a:pPr marL="0" indent="0">
              <a:buNone/>
            </a:pPr>
            <a:r>
              <a:rPr lang="en-US" dirty="0">
                <a:solidFill>
                  <a:schemeClr val="bg1"/>
                </a:solidFill>
                <a:latin typeface="Aldhabi" pitchFamily="2" charset="-78"/>
                <a:cs typeface="Aldhabi" pitchFamily="2" charset="-78"/>
              </a:rPr>
              <a:t>“In the language of the New Testament, the verbs </a:t>
            </a:r>
            <a:r>
              <a:rPr lang="en-US" i="1" dirty="0">
                <a:solidFill>
                  <a:schemeClr val="bg1"/>
                </a:solidFill>
                <a:latin typeface="Aldhabi" pitchFamily="2" charset="-78"/>
                <a:cs typeface="Aldhabi" pitchFamily="2" charset="-78"/>
              </a:rPr>
              <a:t>ask, seek, </a:t>
            </a:r>
            <a:r>
              <a:rPr lang="en-US" dirty="0">
                <a:solidFill>
                  <a:schemeClr val="bg1"/>
                </a:solidFill>
                <a:latin typeface="Aldhabi" pitchFamily="2" charset="-78"/>
                <a:cs typeface="Aldhabi" pitchFamily="2" charset="-78"/>
              </a:rPr>
              <a:t>and </a:t>
            </a:r>
            <a:r>
              <a:rPr lang="en-US" i="1" dirty="0">
                <a:solidFill>
                  <a:schemeClr val="bg1"/>
                </a:solidFill>
                <a:latin typeface="Aldhabi" pitchFamily="2" charset="-78"/>
                <a:cs typeface="Aldhabi" pitchFamily="2" charset="-78"/>
              </a:rPr>
              <a:t>find </a:t>
            </a:r>
            <a:r>
              <a:rPr lang="en-US" dirty="0">
                <a:solidFill>
                  <a:schemeClr val="bg1"/>
                </a:solidFill>
                <a:latin typeface="Aldhabi" pitchFamily="2" charset="-78"/>
                <a:cs typeface="Aldhabi" pitchFamily="2" charset="-78"/>
              </a:rPr>
              <a:t>are in their present active imperative form.  This simply means that the subject is performing the action, the action is ongoing, and it is a command, not an option.”</a:t>
            </a:r>
          </a:p>
        </p:txBody>
      </p:sp>
    </p:spTree>
    <p:extLst>
      <p:ext uri="{BB962C8B-B14F-4D97-AF65-F5344CB8AC3E}">
        <p14:creationId xmlns:p14="http://schemas.microsoft.com/office/powerpoint/2010/main" val="396775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Presenting a Petition – Matthew 7:7</a:t>
            </a:r>
          </a:p>
          <a:p>
            <a:pPr marL="0" indent="0">
              <a:buNone/>
            </a:pPr>
            <a:r>
              <a:rPr lang="en-US" dirty="0">
                <a:solidFill>
                  <a:schemeClr val="bg1"/>
                </a:solidFill>
                <a:latin typeface="Aldhabi" pitchFamily="2" charset="-78"/>
                <a:cs typeface="Aldhabi" pitchFamily="2" charset="-78"/>
              </a:rPr>
              <a:t>“Ask, and it will be given to you”</a:t>
            </a:r>
          </a:p>
          <a:p>
            <a:pPr marL="0" indent="0">
              <a:buNone/>
            </a:pPr>
            <a:r>
              <a:rPr lang="en-US" dirty="0">
                <a:solidFill>
                  <a:schemeClr val="bg1"/>
                </a:solidFill>
                <a:latin typeface="Aldhabi" pitchFamily="2" charset="-78"/>
                <a:cs typeface="Aldhabi" pitchFamily="2" charset="-78"/>
              </a:rPr>
              <a:t>“On this first level of prayer, intercessors ask and have the promise of God that they will ‘receive.’  When you know God’s will in a matter, you can ask and have the confidence that you will receive.”</a:t>
            </a:r>
          </a:p>
        </p:txBody>
      </p:sp>
    </p:spTree>
    <p:extLst>
      <p:ext uri="{BB962C8B-B14F-4D97-AF65-F5344CB8AC3E}">
        <p14:creationId xmlns:p14="http://schemas.microsoft.com/office/powerpoint/2010/main" val="279962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Pressing a Petition – Matthew 7:7</a:t>
            </a:r>
          </a:p>
          <a:p>
            <a:pPr marL="0" indent="0">
              <a:buNone/>
            </a:pPr>
            <a:r>
              <a:rPr lang="en-US" dirty="0">
                <a:solidFill>
                  <a:schemeClr val="bg1"/>
                </a:solidFill>
                <a:latin typeface="Aldhabi" pitchFamily="2" charset="-78"/>
                <a:cs typeface="Aldhabi" pitchFamily="2" charset="-78"/>
              </a:rPr>
              <a:t>“Seek and you will find”</a:t>
            </a:r>
          </a:p>
        </p:txBody>
      </p:sp>
    </p:spTree>
    <p:extLst>
      <p:ext uri="{BB962C8B-B14F-4D97-AF65-F5344CB8AC3E}">
        <p14:creationId xmlns:p14="http://schemas.microsoft.com/office/powerpoint/2010/main" val="264539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1"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2369880"/>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“I pray because I can't help myself.  I pray because I'm helpless.  I pray because the need flows out of me all the time, waking and sleeping.  It doesn't change God.  It changes me.”</a:t>
            </a:r>
          </a:p>
          <a:p>
            <a:pPr lvl="0"/>
            <a:r>
              <a:rPr lang="en-US" sz="2800" dirty="0">
                <a:solidFill>
                  <a:schemeClr val="bg1"/>
                </a:solidFill>
                <a:latin typeface="Aldhabi" pitchFamily="2" charset="-78"/>
                <a:cs typeface="Aldhabi" pitchFamily="2" charset="-78"/>
              </a:rPr>
              <a:t> - C.S. Lewis</a:t>
            </a:r>
          </a:p>
        </p:txBody>
      </p:sp>
    </p:spTree>
    <p:extLst>
      <p:ext uri="{BB962C8B-B14F-4D97-AF65-F5344CB8AC3E}">
        <p14:creationId xmlns:p14="http://schemas.microsoft.com/office/powerpoint/2010/main" val="374052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Pressing a Petition – Matthew 7:7</a:t>
            </a:r>
          </a:p>
          <a:p>
            <a:pPr marL="0" indent="0">
              <a:buNone/>
            </a:pPr>
            <a:r>
              <a:rPr lang="en-US" dirty="0">
                <a:solidFill>
                  <a:schemeClr val="bg1"/>
                </a:solidFill>
                <a:latin typeface="Aldhabi" pitchFamily="2" charset="-78"/>
                <a:cs typeface="Aldhabi" pitchFamily="2" charset="-78"/>
              </a:rPr>
              <a:t>“Seek and you will find”</a:t>
            </a:r>
          </a:p>
          <a:p>
            <a:pPr marL="0" indent="0">
              <a:buNone/>
            </a:pPr>
            <a:r>
              <a:rPr lang="en-US" dirty="0">
                <a:solidFill>
                  <a:schemeClr val="bg1"/>
                </a:solidFill>
                <a:latin typeface="Aldhabi" pitchFamily="2" charset="-78"/>
                <a:cs typeface="Aldhabi" pitchFamily="2" charset="-78"/>
              </a:rPr>
              <a:t>“This is a higher level of prayer than that of simply presenting your petition before God.  This is the prayer we pray when we do not know the will of God in a matter, and we seek until we find it.”</a:t>
            </a:r>
          </a:p>
        </p:txBody>
      </p:sp>
    </p:spTree>
    <p:extLst>
      <p:ext uri="{BB962C8B-B14F-4D97-AF65-F5344CB8AC3E}">
        <p14:creationId xmlns:p14="http://schemas.microsoft.com/office/powerpoint/2010/main" val="415786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Pressing a Petition – Matthew 7:7</a:t>
            </a:r>
          </a:p>
          <a:p>
            <a:pPr marL="0" indent="0">
              <a:buNone/>
            </a:pPr>
            <a:r>
              <a:rPr lang="en-US" dirty="0">
                <a:solidFill>
                  <a:schemeClr val="bg1"/>
                </a:solidFill>
                <a:latin typeface="Aldhabi" pitchFamily="2" charset="-78"/>
                <a:cs typeface="Aldhabi" pitchFamily="2" charset="-78"/>
              </a:rPr>
              <a:t>“Seek and you will find”</a:t>
            </a:r>
          </a:p>
          <a:p>
            <a:pPr marL="0" indent="0">
              <a:buNone/>
            </a:pPr>
            <a:r>
              <a:rPr lang="en-US" dirty="0">
                <a:solidFill>
                  <a:schemeClr val="bg1"/>
                </a:solidFill>
                <a:latin typeface="Aldhabi" pitchFamily="2" charset="-78"/>
                <a:cs typeface="Aldhabi" pitchFamily="2" charset="-78"/>
              </a:rPr>
              <a:t>“We are to keep on seeking with an intensity that goes far beyond the level of simply presenting our petitions.”</a:t>
            </a:r>
          </a:p>
        </p:txBody>
      </p:sp>
    </p:spTree>
    <p:extLst>
      <p:ext uri="{BB962C8B-B14F-4D97-AF65-F5344CB8AC3E}">
        <p14:creationId xmlns:p14="http://schemas.microsoft.com/office/powerpoint/2010/main" val="371048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Persisting With a Petition – Matthew 7:7</a:t>
            </a:r>
          </a:p>
          <a:p>
            <a:pPr marL="0" indent="0">
              <a:buNone/>
            </a:pPr>
            <a:r>
              <a:rPr lang="en-US" dirty="0">
                <a:solidFill>
                  <a:schemeClr val="bg1"/>
                </a:solidFill>
                <a:latin typeface="Aldhabi" pitchFamily="2" charset="-78"/>
                <a:cs typeface="Aldhabi" pitchFamily="2" charset="-78"/>
              </a:rPr>
              <a:t>“Knock and it will be opened to you”</a:t>
            </a:r>
          </a:p>
        </p:txBody>
      </p:sp>
    </p:spTree>
    <p:extLst>
      <p:ext uri="{BB962C8B-B14F-4D97-AF65-F5344CB8AC3E}">
        <p14:creationId xmlns:p14="http://schemas.microsoft.com/office/powerpoint/2010/main" val="377372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Persisting With a Petition – Matthew 7:7</a:t>
            </a:r>
          </a:p>
          <a:p>
            <a:pPr marL="0" indent="0">
              <a:buNone/>
            </a:pPr>
            <a:r>
              <a:rPr lang="en-US" dirty="0">
                <a:solidFill>
                  <a:schemeClr val="bg1"/>
                </a:solidFill>
                <a:latin typeface="Aldhabi" pitchFamily="2" charset="-78"/>
                <a:cs typeface="Aldhabi" pitchFamily="2" charset="-78"/>
              </a:rPr>
              <a:t>“Knock and it will be opened to you”</a:t>
            </a:r>
          </a:p>
          <a:p>
            <a:pPr marL="0" indent="0">
              <a:buNone/>
            </a:pPr>
            <a:r>
              <a:rPr lang="en-US" dirty="0">
                <a:solidFill>
                  <a:schemeClr val="bg1"/>
                </a:solidFill>
                <a:latin typeface="Aldhabi" pitchFamily="2" charset="-78"/>
                <a:cs typeface="Aldhabi" pitchFamily="2" charset="-78"/>
              </a:rPr>
              <a:t>“When we reach this higher level of prayer, it becomes readily apparent who is really serious and who is not.  To keep on knocking requires tremendous perseverance (Luke 11:5-18).” </a:t>
            </a:r>
          </a:p>
        </p:txBody>
      </p:sp>
    </p:spTree>
    <p:extLst>
      <p:ext uri="{BB962C8B-B14F-4D97-AF65-F5344CB8AC3E}">
        <p14:creationId xmlns:p14="http://schemas.microsoft.com/office/powerpoint/2010/main" val="27306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Level of Persisting With a Petition – Matthew 7:7</a:t>
            </a:r>
          </a:p>
          <a:p>
            <a:pPr marL="0" indent="0">
              <a:buNone/>
            </a:pPr>
            <a:r>
              <a:rPr lang="en-US" dirty="0">
                <a:solidFill>
                  <a:schemeClr val="bg1"/>
                </a:solidFill>
                <a:latin typeface="Aldhabi" pitchFamily="2" charset="-78"/>
                <a:cs typeface="Aldhabi" pitchFamily="2" charset="-78"/>
              </a:rPr>
              <a:t>“Knock and it will be opened to you”</a:t>
            </a:r>
          </a:p>
          <a:p>
            <a:pPr marL="0" indent="0">
              <a:buNone/>
            </a:pPr>
            <a:r>
              <a:rPr lang="en-US" dirty="0">
                <a:solidFill>
                  <a:schemeClr val="bg1"/>
                </a:solidFill>
                <a:latin typeface="Aldhabi" pitchFamily="2" charset="-78"/>
                <a:cs typeface="Aldhabi" pitchFamily="2" charset="-78"/>
              </a:rPr>
              <a:t>“We pray on this higher level of prayer when we know the will of God in a matter, yet the door remains closed.  We keep on knocking.  We never give up because we hold to God’s promise: ‘It </a:t>
            </a:r>
            <a:r>
              <a:rPr lang="en-US" i="1" dirty="0">
                <a:solidFill>
                  <a:schemeClr val="bg1"/>
                </a:solidFill>
                <a:latin typeface="Aldhabi" pitchFamily="2" charset="-78"/>
                <a:cs typeface="Aldhabi" pitchFamily="2" charset="-78"/>
              </a:rPr>
              <a:t>will </a:t>
            </a:r>
            <a:r>
              <a:rPr lang="en-US" dirty="0">
                <a:solidFill>
                  <a:schemeClr val="bg1"/>
                </a:solidFill>
                <a:latin typeface="Aldhabi" pitchFamily="2" charset="-78"/>
                <a:cs typeface="Aldhabi" pitchFamily="2" charset="-78"/>
              </a:rPr>
              <a:t>be opened to you.’”</a:t>
            </a:r>
          </a:p>
        </p:txBody>
      </p:sp>
    </p:spTree>
    <p:extLst>
      <p:ext uri="{BB962C8B-B14F-4D97-AF65-F5344CB8AC3E}">
        <p14:creationId xmlns:p14="http://schemas.microsoft.com/office/powerpoint/2010/main" val="36663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pPr marL="0" indent="0">
              <a:buNone/>
            </a:pPr>
            <a:r>
              <a:rPr lang="en-US" b="1" i="1" dirty="0">
                <a:solidFill>
                  <a:schemeClr val="bg1"/>
                </a:solidFill>
                <a:latin typeface="Aldhabi" pitchFamily="2" charset="-78"/>
                <a:cs typeface="Aldhabi" pitchFamily="2" charset="-78"/>
              </a:rPr>
              <a:t>The Promise – Matthew 7:7</a:t>
            </a:r>
          </a:p>
          <a:p>
            <a:pPr marL="0" indent="0">
              <a:buNone/>
            </a:pPr>
            <a:r>
              <a:rPr lang="en-US" dirty="0">
                <a:solidFill>
                  <a:schemeClr val="bg1"/>
                </a:solidFill>
                <a:latin typeface="Aldhabi" pitchFamily="2" charset="-78"/>
                <a:cs typeface="Aldhabi" pitchFamily="2" charset="-78"/>
              </a:rPr>
              <a:t>…It Will Be Given</a:t>
            </a:r>
          </a:p>
          <a:p>
            <a:pPr marL="0" indent="0">
              <a:buNone/>
            </a:pPr>
            <a:r>
              <a:rPr lang="en-US" dirty="0">
                <a:solidFill>
                  <a:schemeClr val="bg1"/>
                </a:solidFill>
                <a:latin typeface="Aldhabi" pitchFamily="2" charset="-78"/>
                <a:cs typeface="Aldhabi" pitchFamily="2" charset="-78"/>
              </a:rPr>
              <a:t>...You Will Find</a:t>
            </a:r>
          </a:p>
          <a:p>
            <a:pPr marL="0" indent="0">
              <a:buNone/>
            </a:pPr>
            <a:r>
              <a:rPr lang="en-US">
                <a:solidFill>
                  <a:schemeClr val="bg1"/>
                </a:solidFill>
                <a:latin typeface="Aldhabi" pitchFamily="2" charset="-78"/>
                <a:cs typeface="Aldhabi" pitchFamily="2" charset="-78"/>
              </a:rPr>
              <a:t>…It </a:t>
            </a:r>
            <a:r>
              <a:rPr lang="en-US" dirty="0">
                <a:solidFill>
                  <a:schemeClr val="bg1"/>
                </a:solidFill>
                <a:latin typeface="Aldhabi" pitchFamily="2" charset="-78"/>
                <a:cs typeface="Aldhabi" pitchFamily="2" charset="-78"/>
              </a:rPr>
              <a:t>Will Be Opened</a:t>
            </a:r>
          </a:p>
        </p:txBody>
      </p:sp>
    </p:spTree>
    <p:extLst>
      <p:ext uri="{BB962C8B-B14F-4D97-AF65-F5344CB8AC3E}">
        <p14:creationId xmlns:p14="http://schemas.microsoft.com/office/powerpoint/2010/main" val="1907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379098"/>
          </a:xfrm>
        </p:spPr>
        <p:txBody>
          <a:bodyPr anchor="t">
            <a:noAutofit/>
          </a:bodyPr>
          <a:lstStyle/>
          <a:p>
            <a:r>
              <a:rPr lang="en-US" sz="4000" dirty="0">
                <a:solidFill>
                  <a:schemeClr val="bg1"/>
                </a:solidFill>
                <a:latin typeface="Aldhabi" pitchFamily="2" charset="-78"/>
                <a:cs typeface="Aldhabi" pitchFamily="2" charset="-78"/>
              </a:rPr>
              <a:t>Three Levels of Prayer</a:t>
            </a:r>
            <a:br>
              <a:rPr lang="en-US" sz="4000" dirty="0">
                <a:solidFill>
                  <a:schemeClr val="bg1"/>
                </a:solidFill>
                <a:latin typeface="Aldhabi" pitchFamily="2" charset="-78"/>
                <a:cs typeface="Aldhabi" pitchFamily="2" charset="-78"/>
              </a:rPr>
            </a:br>
            <a:r>
              <a:rPr lang="en-US" sz="2800" dirty="0">
                <a:solidFill>
                  <a:schemeClr val="bg1"/>
                </a:solidFill>
                <a:latin typeface="Aldhabi" pitchFamily="2" charset="-78"/>
                <a:cs typeface="Aldhabi" pitchFamily="2" charset="-78"/>
              </a:rPr>
              <a:t>“The Joshua Code”</a:t>
            </a:r>
            <a:br>
              <a:rPr lang="en-US" sz="2800" dirty="0">
                <a:solidFill>
                  <a:schemeClr val="bg1"/>
                </a:solidFill>
                <a:latin typeface="Aldhabi" pitchFamily="2" charset="-78"/>
                <a:cs typeface="Aldhabi" pitchFamily="2" charset="-78"/>
              </a:rPr>
            </a:br>
            <a:r>
              <a:rPr lang="en-US" sz="2000" dirty="0">
                <a:solidFill>
                  <a:schemeClr val="bg1"/>
                </a:solidFill>
                <a:latin typeface="Aldhabi" pitchFamily="2" charset="-78"/>
                <a:cs typeface="Aldhabi" pitchFamily="2" charset="-78"/>
              </a:rPr>
              <a:t>Reverend O.S. Hawkins</a:t>
            </a:r>
            <a:br>
              <a:rPr lang="en-US" sz="2800" dirty="0">
                <a:solidFill>
                  <a:schemeClr val="bg1"/>
                </a:solidFill>
                <a:latin typeface="Aldhabi" pitchFamily="2" charset="-78"/>
                <a:cs typeface="Aldhabi" pitchFamily="2" charset="-78"/>
              </a:rPr>
            </a:br>
            <a:br>
              <a:rPr lang="en-US" sz="4000" dirty="0">
                <a:solidFill>
                  <a:schemeClr val="bg1"/>
                </a:solidFill>
                <a:latin typeface="Aldhabi" pitchFamily="2" charset="-78"/>
                <a:cs typeface="Aldhabi" pitchFamily="2" charset="-78"/>
              </a:rPr>
            </a:br>
            <a:endParaRPr lang="en-US" sz="4000" dirty="0">
              <a:solidFill>
                <a:schemeClr val="bg1"/>
              </a:solidFill>
              <a:latin typeface="Aldhabi" pitchFamily="2" charset="-78"/>
              <a:cs typeface="Aldhabi" pitchFamily="2" charset="-78"/>
            </a:endParaRPr>
          </a:p>
        </p:txBody>
      </p:sp>
      <p:pic>
        <p:nvPicPr>
          <p:cNvPr id="5" name="Content Placeholder 4">
            <a:extLst>
              <a:ext uri="{FF2B5EF4-FFF2-40B4-BE49-F238E27FC236}">
                <a16:creationId xmlns:a16="http://schemas.microsoft.com/office/drawing/2014/main" id="{16C400F0-BDEC-AC48-8AB9-6D941153F9F1}"/>
              </a:ext>
            </a:extLst>
          </p:cNvPr>
          <p:cNvPicPr>
            <a:picLocks noChangeAspect="1"/>
          </p:cNvPicPr>
          <p:nvPr/>
        </p:nvPicPr>
        <p:blipFill>
          <a:blip r:embed="rId2"/>
          <a:srcRect l="278" r="278"/>
          <a:stretch/>
        </p:blipFill>
        <p:spPr>
          <a:xfrm>
            <a:off x="-250833"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8">
            <a:extLst>
              <a:ext uri="{FF2B5EF4-FFF2-40B4-BE49-F238E27FC236}">
                <a16:creationId xmlns:a16="http://schemas.microsoft.com/office/drawing/2014/main" id="{A0E2BA3E-319D-D242-9140-7A80F0D05917}"/>
              </a:ext>
            </a:extLst>
          </p:cNvPr>
          <p:cNvSpPr>
            <a:spLocks noGrp="1"/>
          </p:cNvSpPr>
          <p:nvPr>
            <p:ph idx="1"/>
          </p:nvPr>
        </p:nvSpPr>
        <p:spPr>
          <a:xfrm>
            <a:off x="5216216" y="2613727"/>
            <a:ext cx="6452499" cy="3503852"/>
          </a:xfrm>
        </p:spPr>
        <p:txBody>
          <a:bodyPr>
            <a:normAutofit/>
          </a:bodyPr>
          <a:lstStyle/>
          <a:p>
            <a:r>
              <a:rPr lang="en-US" b="1" dirty="0">
                <a:solidFill>
                  <a:schemeClr val="bg1"/>
                </a:solidFill>
                <a:latin typeface="Aldhabi" pitchFamily="2" charset="-78"/>
                <a:cs typeface="Aldhabi" pitchFamily="2" charset="-78"/>
              </a:rPr>
              <a:t>The Intentional Nature of Prayer – Matthew 7:7</a:t>
            </a:r>
            <a:endParaRPr lang="en-US" dirty="0">
              <a:solidFill>
                <a:schemeClr val="bg1"/>
              </a:solidFill>
              <a:latin typeface="Aldhabi" pitchFamily="2" charset="-78"/>
              <a:cs typeface="Aldhabi" pitchFamily="2" charset="-78"/>
            </a:endParaRPr>
          </a:p>
          <a:p>
            <a:pPr marL="0" indent="0">
              <a:buNone/>
            </a:pPr>
            <a:r>
              <a:rPr lang="en-US" i="1" dirty="0">
                <a:solidFill>
                  <a:schemeClr val="bg1"/>
                </a:solidFill>
                <a:latin typeface="Aldhabi" pitchFamily="2" charset="-78"/>
                <a:cs typeface="Aldhabi" pitchFamily="2" charset="-78"/>
              </a:rPr>
              <a:t>Ask, seek, </a:t>
            </a:r>
            <a:r>
              <a:rPr lang="en-US" dirty="0">
                <a:solidFill>
                  <a:schemeClr val="bg1"/>
                </a:solidFill>
                <a:latin typeface="Aldhabi" pitchFamily="2" charset="-78"/>
                <a:cs typeface="Aldhabi" pitchFamily="2" charset="-78"/>
              </a:rPr>
              <a:t>and </a:t>
            </a:r>
            <a:r>
              <a:rPr lang="en-US" i="1" dirty="0">
                <a:solidFill>
                  <a:schemeClr val="bg1"/>
                </a:solidFill>
                <a:latin typeface="Aldhabi" pitchFamily="2" charset="-78"/>
                <a:cs typeface="Aldhabi" pitchFamily="2" charset="-78"/>
              </a:rPr>
              <a:t>find </a:t>
            </a:r>
            <a:r>
              <a:rPr lang="en-US" dirty="0">
                <a:solidFill>
                  <a:schemeClr val="bg1"/>
                </a:solidFill>
                <a:latin typeface="Aldhabi" pitchFamily="2" charset="-78"/>
                <a:cs typeface="Aldhabi" pitchFamily="2" charset="-78"/>
              </a:rPr>
              <a:t>are in their present active imperative form.  This means:</a:t>
            </a:r>
          </a:p>
          <a:p>
            <a:pPr lvl="0"/>
            <a:r>
              <a:rPr lang="en-US" dirty="0">
                <a:solidFill>
                  <a:schemeClr val="bg1"/>
                </a:solidFill>
                <a:latin typeface="Aldhabi" pitchFamily="2" charset="-78"/>
                <a:cs typeface="Aldhabi" pitchFamily="2" charset="-78"/>
              </a:rPr>
              <a:t>the subject is performing the action</a:t>
            </a:r>
          </a:p>
          <a:p>
            <a:pPr lvl="0"/>
            <a:r>
              <a:rPr lang="en-US" dirty="0">
                <a:solidFill>
                  <a:schemeClr val="bg1"/>
                </a:solidFill>
                <a:latin typeface="Aldhabi" pitchFamily="2" charset="-78"/>
                <a:cs typeface="Aldhabi" pitchFamily="2" charset="-78"/>
              </a:rPr>
              <a:t>the action is ongoing</a:t>
            </a:r>
          </a:p>
          <a:p>
            <a:pPr lvl="0"/>
            <a:r>
              <a:rPr lang="en-US" dirty="0">
                <a:solidFill>
                  <a:schemeClr val="bg1"/>
                </a:solidFill>
                <a:latin typeface="Aldhabi" pitchFamily="2" charset="-78"/>
                <a:cs typeface="Aldhabi" pitchFamily="2" charset="-78"/>
              </a:rPr>
              <a:t>it is a command, not an option.  </a:t>
            </a:r>
          </a:p>
          <a:p>
            <a:pPr marL="0" indent="0">
              <a:buNone/>
            </a:pPr>
            <a:endParaRPr lang="en-US" dirty="0">
              <a:solidFill>
                <a:schemeClr val="bg1"/>
              </a:solidFill>
              <a:latin typeface="Aldhabi" pitchFamily="2" charset="-78"/>
              <a:cs typeface="Aldhabi" pitchFamily="2" charset="-78"/>
            </a:endParaRPr>
          </a:p>
        </p:txBody>
      </p:sp>
    </p:spTree>
    <p:extLst>
      <p:ext uri="{BB962C8B-B14F-4D97-AF65-F5344CB8AC3E}">
        <p14:creationId xmlns:p14="http://schemas.microsoft.com/office/powerpoint/2010/main" val="262679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0" y="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6781125" y="1074267"/>
            <a:ext cx="5114166" cy="1112928"/>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720609" y="2718054"/>
            <a:ext cx="5114166" cy="3207258"/>
          </a:xfrm>
        </p:spPr>
        <p:txBody>
          <a:bodyPr anchor="t">
            <a:normAutofit/>
          </a:bodyPr>
          <a:lstStyle/>
          <a:p>
            <a:pPr marL="0" indent="0">
              <a:buNone/>
            </a:pPr>
            <a:r>
              <a:rPr lang="en-US" dirty="0">
                <a:latin typeface="Aldhabi" pitchFamily="2" charset="-78"/>
                <a:cs typeface="Aldhabi" pitchFamily="2" charset="-78"/>
              </a:rPr>
              <a:t>How aware are we of both ourselves and the world that we live in?  Do we really stop long enough to analyze what’s happening within us and around us?  Is there a sense where we live our lives in a coma?  Are we just not present?  </a:t>
            </a:r>
          </a:p>
          <a:p>
            <a:pPr marL="0" indent="0">
              <a:buNone/>
            </a:pPr>
            <a:endParaRPr lang="en-US" sz="4400" dirty="0">
              <a:latin typeface="Aldhabi" pitchFamily="2" charset="-78"/>
              <a:cs typeface="Aldhabi" pitchFamily="2" charset="-78"/>
            </a:endParaRPr>
          </a:p>
        </p:txBody>
      </p:sp>
    </p:spTree>
    <p:extLst>
      <p:ext uri="{BB962C8B-B14F-4D97-AF65-F5344CB8AC3E}">
        <p14:creationId xmlns:p14="http://schemas.microsoft.com/office/powerpoint/2010/main" val="2789350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304" y="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6781125" y="1074267"/>
            <a:ext cx="5114166" cy="1112928"/>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720609" y="2718054"/>
            <a:ext cx="5114166" cy="3207258"/>
          </a:xfrm>
        </p:spPr>
        <p:txBody>
          <a:bodyPr anchor="t">
            <a:normAutofit/>
          </a:bodyPr>
          <a:lstStyle/>
          <a:p>
            <a:pPr marL="0" indent="0">
              <a:buNone/>
            </a:pPr>
            <a:r>
              <a:rPr lang="en-US" dirty="0">
                <a:latin typeface="Aldhabi" pitchFamily="2" charset="-78"/>
                <a:cs typeface="Aldhabi" pitchFamily="2" charset="-78"/>
              </a:rPr>
              <a:t>The world is too difficult.  The challenges are too overwhelming.  Hope is a distant idea rather than an intimate reality.  Our lives are too busy or they’re not, so we fill them with meaningless tasks to create busyness.  However it happens, how often are we in a coma?  And because we are, we don’t pray as astutely informed people lifting up our concerns with precision, relevance, and focus?</a:t>
            </a:r>
          </a:p>
          <a:p>
            <a:pPr marL="0" indent="0">
              <a:buNone/>
            </a:pPr>
            <a:endParaRPr lang="en-US" sz="4400" dirty="0">
              <a:latin typeface="Aldhabi" pitchFamily="2" charset="-78"/>
              <a:cs typeface="Aldhabi" pitchFamily="2" charset="-78"/>
            </a:endParaRPr>
          </a:p>
        </p:txBody>
      </p:sp>
    </p:spTree>
    <p:extLst>
      <p:ext uri="{BB962C8B-B14F-4D97-AF65-F5344CB8AC3E}">
        <p14:creationId xmlns:p14="http://schemas.microsoft.com/office/powerpoint/2010/main" val="3396348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pPr lvl="0"/>
            <a:r>
              <a:rPr lang="en-US" dirty="0">
                <a:latin typeface="Aldhabi" pitchFamily="2" charset="-78"/>
                <a:cs typeface="Aldhabi" pitchFamily="2" charset="-78"/>
              </a:rPr>
              <a:t>Our dreams?</a:t>
            </a:r>
          </a:p>
          <a:p>
            <a:pPr lvl="0"/>
            <a:r>
              <a:rPr lang="en-US" dirty="0">
                <a:latin typeface="Aldhabi" pitchFamily="2" charset="-78"/>
                <a:cs typeface="Aldhabi" pitchFamily="2" charset="-78"/>
              </a:rPr>
              <a:t>Our friendships?</a:t>
            </a:r>
          </a:p>
          <a:p>
            <a:pPr lvl="0"/>
            <a:r>
              <a:rPr lang="en-US" dirty="0">
                <a:latin typeface="Aldhabi" pitchFamily="2" charset="-78"/>
                <a:cs typeface="Aldhabi" pitchFamily="2" charset="-78"/>
              </a:rPr>
              <a:t>Our sense of calling and purpose?</a:t>
            </a:r>
          </a:p>
          <a:p>
            <a:pPr lvl="0"/>
            <a:r>
              <a:rPr lang="en-US" dirty="0">
                <a:latin typeface="Aldhabi" pitchFamily="2" charset="-78"/>
                <a:cs typeface="Aldhabi" pitchFamily="2" charset="-78"/>
              </a:rPr>
              <a:t>Our ethics?</a:t>
            </a:r>
          </a:p>
          <a:p>
            <a:pPr lvl="0"/>
            <a:r>
              <a:rPr lang="en-US" dirty="0">
                <a:latin typeface="Aldhabi" pitchFamily="2" charset="-78"/>
                <a:cs typeface="Aldhabi" pitchFamily="2" charset="-78"/>
              </a:rPr>
              <a:t>Our morals?</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407799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43232" y="1210961"/>
            <a:ext cx="10305536" cy="1754326"/>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“We must remember that the shortest distance between our problems and their solutions is the distance between our knees and the floor.”</a:t>
            </a:r>
          </a:p>
          <a:p>
            <a:pPr lvl="0"/>
            <a:r>
              <a:rPr lang="en-US" sz="2800" dirty="0">
                <a:solidFill>
                  <a:schemeClr val="bg1"/>
                </a:solidFill>
                <a:latin typeface="Aldhabi" pitchFamily="2" charset="-78"/>
                <a:cs typeface="Aldhabi" pitchFamily="2" charset="-78"/>
              </a:rPr>
              <a:t>- Charles Stanley</a:t>
            </a:r>
          </a:p>
        </p:txBody>
      </p:sp>
    </p:spTree>
    <p:extLst>
      <p:ext uri="{BB962C8B-B14F-4D97-AF65-F5344CB8AC3E}">
        <p14:creationId xmlns:p14="http://schemas.microsoft.com/office/powerpoint/2010/main" val="25993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pPr lvl="0"/>
            <a:r>
              <a:rPr lang="en-US" dirty="0">
                <a:latin typeface="Aldhabi" pitchFamily="2" charset="-78"/>
                <a:cs typeface="Aldhabi" pitchFamily="2" charset="-78"/>
              </a:rPr>
              <a:t>Our values?</a:t>
            </a:r>
          </a:p>
          <a:p>
            <a:pPr lvl="0"/>
            <a:r>
              <a:rPr lang="en-US" dirty="0">
                <a:latin typeface="Aldhabi" pitchFamily="2" charset="-78"/>
                <a:cs typeface="Aldhabi" pitchFamily="2" charset="-78"/>
              </a:rPr>
              <a:t>Our concern for our fellowman?</a:t>
            </a:r>
          </a:p>
          <a:p>
            <a:pPr lvl="0"/>
            <a:r>
              <a:rPr lang="en-US" dirty="0">
                <a:latin typeface="Aldhabi" pitchFamily="2" charset="-78"/>
                <a:cs typeface="Aldhabi" pitchFamily="2" charset="-78"/>
              </a:rPr>
              <a:t>Our passion to make a difference?</a:t>
            </a:r>
          </a:p>
          <a:p>
            <a:pPr lvl="0"/>
            <a:r>
              <a:rPr lang="en-US" dirty="0">
                <a:latin typeface="Aldhabi" pitchFamily="2" charset="-78"/>
                <a:cs typeface="Aldhabi" pitchFamily="2" charset="-78"/>
              </a:rPr>
              <a:t>Our concern for ourselves?</a:t>
            </a:r>
          </a:p>
          <a:p>
            <a:pPr lvl="0"/>
            <a:r>
              <a:rPr lang="en-US" dirty="0">
                <a:latin typeface="Aldhabi" pitchFamily="2" charset="-78"/>
                <a:cs typeface="Aldhabi" pitchFamily="2" charset="-78"/>
              </a:rPr>
              <a:t>Our jobs?</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2572291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pPr lvl="0"/>
            <a:r>
              <a:rPr lang="en-US" dirty="0">
                <a:latin typeface="Aldhabi" pitchFamily="2" charset="-78"/>
                <a:cs typeface="Aldhabi" pitchFamily="2" charset="-78"/>
              </a:rPr>
              <a:t>Our relationship with our kids?</a:t>
            </a:r>
          </a:p>
          <a:p>
            <a:pPr lvl="0"/>
            <a:r>
              <a:rPr lang="en-US" dirty="0">
                <a:latin typeface="Aldhabi" pitchFamily="2" charset="-78"/>
                <a:cs typeface="Aldhabi" pitchFamily="2" charset="-78"/>
              </a:rPr>
              <a:t>Our finances?</a:t>
            </a:r>
          </a:p>
          <a:p>
            <a:pPr lvl="0"/>
            <a:r>
              <a:rPr lang="en-US" dirty="0">
                <a:latin typeface="Aldhabi" pitchFamily="2" charset="-78"/>
                <a:cs typeface="Aldhabi" pitchFamily="2" charset="-78"/>
              </a:rPr>
              <a:t>Our responsibility to those who live around us?</a:t>
            </a:r>
          </a:p>
          <a:p>
            <a:pPr lvl="0"/>
            <a:r>
              <a:rPr lang="en-US" dirty="0">
                <a:latin typeface="Aldhabi" pitchFamily="2" charset="-78"/>
                <a:cs typeface="Aldhabi" pitchFamily="2" charset="-78"/>
              </a:rPr>
              <a:t>Our passion for life?</a:t>
            </a:r>
          </a:p>
          <a:p>
            <a:pPr lvl="0"/>
            <a:r>
              <a:rPr lang="en-US" dirty="0">
                <a:latin typeface="Aldhabi" pitchFamily="2" charset="-78"/>
                <a:cs typeface="Aldhabi" pitchFamily="2" charset="-78"/>
              </a:rPr>
              <a:t>Our passion for anything?</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1006618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r>
              <a:rPr lang="en-US" dirty="0">
                <a:latin typeface="Aldhabi" pitchFamily="2" charset="-78"/>
                <a:cs typeface="Aldhabi" pitchFamily="2" charset="-78"/>
              </a:rPr>
              <a:t>Where are the places where we’re in a coma? </a:t>
            </a:r>
          </a:p>
          <a:p>
            <a:r>
              <a:rPr lang="en-US" dirty="0">
                <a:latin typeface="Aldhabi" pitchFamily="2" charset="-78"/>
                <a:cs typeface="Aldhabi" pitchFamily="2" charset="-78"/>
              </a:rPr>
              <a:t>Have we been in a coma for so long that we didn’t even realize that we were in a coma? </a:t>
            </a:r>
          </a:p>
          <a:p>
            <a:r>
              <a:rPr lang="en-US" dirty="0">
                <a:latin typeface="Aldhabi" pitchFamily="2" charset="-78"/>
                <a:cs typeface="Aldhabi" pitchFamily="2" charset="-78"/>
              </a:rPr>
              <a:t>Where are the places where we need to wake-up, and wake-up now?</a:t>
            </a:r>
          </a:p>
          <a:p>
            <a:r>
              <a:rPr lang="en-US" dirty="0">
                <a:latin typeface="Aldhabi" pitchFamily="2" charset="-78"/>
                <a:cs typeface="Aldhabi" pitchFamily="2" charset="-78"/>
              </a:rPr>
              <a:t>Where are the places where we need to shake ourselves awake?</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1887975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r>
              <a:rPr lang="en-US" dirty="0">
                <a:latin typeface="Aldhabi" pitchFamily="2" charset="-78"/>
                <a:cs typeface="Aldhabi" pitchFamily="2" charset="-78"/>
              </a:rPr>
              <a:t>Because these are the places where prayer is probably needed the most.</a:t>
            </a:r>
          </a:p>
          <a:p>
            <a:r>
              <a:rPr lang="en-US" dirty="0">
                <a:latin typeface="Aldhabi" pitchFamily="2" charset="-78"/>
                <a:cs typeface="Aldhabi" pitchFamily="2" charset="-78"/>
              </a:rPr>
              <a:t>These are the places where prayer needs to begin. </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3098029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pPr marL="0" indent="0">
              <a:buNone/>
            </a:pPr>
            <a:r>
              <a:rPr lang="en-US" sz="3600" dirty="0">
                <a:latin typeface="Aldhabi" pitchFamily="2" charset="-78"/>
                <a:cs typeface="Aldhabi" pitchFamily="2" charset="-78"/>
              </a:rPr>
              <a:t>Application:</a:t>
            </a:r>
          </a:p>
          <a:p>
            <a:r>
              <a:rPr lang="en-US" sz="3000" dirty="0">
                <a:latin typeface="Aldhabi" pitchFamily="2" charset="-78"/>
                <a:cs typeface="Aldhabi" pitchFamily="2" charset="-78"/>
              </a:rPr>
              <a:t>Take a moment and think through the areas of your life where you are in a coma.  </a:t>
            </a:r>
          </a:p>
          <a:p>
            <a:r>
              <a:rPr lang="en-US" sz="3000" dirty="0">
                <a:latin typeface="Aldhabi" pitchFamily="2" charset="-78"/>
                <a:cs typeface="Aldhabi" pitchFamily="2" charset="-78"/>
              </a:rPr>
              <a:t>Prayer for awakenings in these areas.</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1873526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hand holding a patient's hand&#10;&#10;Description automatically generated with low confidence">
            <a:extLst>
              <a:ext uri="{FF2B5EF4-FFF2-40B4-BE49-F238E27FC236}">
                <a16:creationId xmlns:a16="http://schemas.microsoft.com/office/drawing/2014/main" id="{F6574A80-8542-A94F-A05D-5767D807DA0B}"/>
              </a:ext>
            </a:extLst>
          </p:cNvPr>
          <p:cNvPicPr>
            <a:picLocks noChangeAspect="1"/>
          </p:cNvPicPr>
          <p:nvPr/>
        </p:nvPicPr>
        <p:blipFill rotWithShape="1">
          <a:blip r:embed="rId2"/>
          <a:srcRect l="23298" t="9091"/>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6886323" y="2718054"/>
            <a:ext cx="4948452" cy="3207258"/>
          </a:xfrm>
        </p:spPr>
        <p:txBody>
          <a:bodyPr anchor="t">
            <a:normAutofit/>
          </a:bodyPr>
          <a:lstStyle/>
          <a:p>
            <a:pPr marL="0" indent="0">
              <a:buNone/>
            </a:pPr>
            <a:r>
              <a:rPr lang="en-US" sz="3600" dirty="0">
                <a:latin typeface="Aldhabi" pitchFamily="2" charset="-78"/>
                <a:cs typeface="Aldhabi" pitchFamily="2" charset="-78"/>
              </a:rPr>
              <a:t>Application:</a:t>
            </a:r>
          </a:p>
          <a:p>
            <a:pPr marL="0" indent="0">
              <a:buNone/>
            </a:pPr>
            <a:r>
              <a:rPr lang="en-US" sz="3000" dirty="0">
                <a:latin typeface="Aldhabi" pitchFamily="2" charset="-78"/>
                <a:cs typeface="Aldhabi" pitchFamily="2" charset="-78"/>
              </a:rPr>
              <a:t>Choose three people to pray for:</a:t>
            </a:r>
          </a:p>
          <a:p>
            <a:r>
              <a:rPr lang="en-US" sz="3000" dirty="0">
                <a:latin typeface="Aldhabi" pitchFamily="2" charset="-78"/>
                <a:cs typeface="Aldhabi" pitchFamily="2" charset="-78"/>
              </a:rPr>
              <a:t>A Church Staff Member</a:t>
            </a:r>
          </a:p>
          <a:p>
            <a:r>
              <a:rPr lang="en-US" sz="3000" dirty="0">
                <a:latin typeface="Aldhabi" pitchFamily="2" charset="-78"/>
                <a:cs typeface="Aldhabi" pitchFamily="2" charset="-78"/>
              </a:rPr>
              <a:t>A Family Member</a:t>
            </a:r>
          </a:p>
          <a:p>
            <a:r>
              <a:rPr lang="en-US" sz="3000" dirty="0">
                <a:latin typeface="Aldhabi" pitchFamily="2" charset="-78"/>
                <a:cs typeface="Aldhabi" pitchFamily="2" charset="-78"/>
              </a:rPr>
              <a:t>Someone You Don’t Know</a:t>
            </a:r>
          </a:p>
          <a:p>
            <a:pPr marL="0" indent="0">
              <a:buNone/>
            </a:pPr>
            <a:endParaRPr lang="en-US" sz="4400" dirty="0">
              <a:latin typeface="Aldhabi" pitchFamily="2" charset="-78"/>
              <a:cs typeface="Aldhabi" pitchFamily="2" charset="-78"/>
            </a:endParaRPr>
          </a:p>
        </p:txBody>
      </p:sp>
      <p:sp>
        <p:nvSpPr>
          <p:cNvPr id="9" name="Title 1">
            <a:extLst>
              <a:ext uri="{FF2B5EF4-FFF2-40B4-BE49-F238E27FC236}">
                <a16:creationId xmlns:a16="http://schemas.microsoft.com/office/drawing/2014/main" id="{630C6154-1B70-4640-A750-56BDC8DB97DC}"/>
              </a:ext>
            </a:extLst>
          </p:cNvPr>
          <p:cNvSpPr>
            <a:spLocks noGrp="1"/>
          </p:cNvSpPr>
          <p:nvPr>
            <p:ph type="title"/>
          </p:nvPr>
        </p:nvSpPr>
        <p:spPr>
          <a:xfrm>
            <a:off x="6781127" y="1074738"/>
            <a:ext cx="5506124" cy="1112837"/>
          </a:xfrm>
        </p:spPr>
        <p:txBody>
          <a:bodyPr anchor="b">
            <a:normAutofit fontScale="90000"/>
          </a:bodyPr>
          <a:lstStyle/>
          <a:p>
            <a:pPr>
              <a:lnSpc>
                <a:spcPct val="100000"/>
              </a:lnSpc>
            </a:pPr>
            <a:r>
              <a:rPr lang="en-US" sz="6000" dirty="0">
                <a:latin typeface="Aldhabi" pitchFamily="2" charset="-78"/>
                <a:cs typeface="Aldhabi" pitchFamily="2" charset="-78"/>
              </a:rPr>
              <a:t>Living Our Lives in a Coma</a:t>
            </a:r>
          </a:p>
        </p:txBody>
      </p:sp>
    </p:spTree>
    <p:extLst>
      <p:ext uri="{BB962C8B-B14F-4D97-AF65-F5344CB8AC3E}">
        <p14:creationId xmlns:p14="http://schemas.microsoft.com/office/powerpoint/2010/main" val="133266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738602"/>
            <a:ext cx="3543529" cy="3207258"/>
          </a:xfrm>
        </p:spPr>
        <p:txBody>
          <a:bodyPr anchor="t">
            <a:normAutofit/>
          </a:bodyPr>
          <a:lstStyle/>
          <a:p>
            <a:pPr marL="0" indent="0">
              <a:buNone/>
            </a:pPr>
            <a:r>
              <a:rPr lang="en-US" sz="4000" dirty="0">
                <a:latin typeface="Aldhabi" pitchFamily="2" charset="-78"/>
                <a:cs typeface="Aldhabi" pitchFamily="2" charset="-78"/>
              </a:rPr>
              <a:t>“Theology for Disciples”</a:t>
            </a:r>
          </a:p>
          <a:p>
            <a:pPr marL="0" indent="0">
              <a:buNone/>
            </a:pPr>
            <a:r>
              <a:rPr lang="en-US" dirty="0">
                <a:latin typeface="Aldhabi" pitchFamily="2" charset="-78"/>
                <a:cs typeface="Aldhabi" pitchFamily="2" charset="-78"/>
              </a:rPr>
              <a:t>Gilbert W. Stafford</a:t>
            </a:r>
          </a:p>
          <a:p>
            <a:pPr marL="0" indent="0">
              <a:buNone/>
            </a:pPr>
            <a:r>
              <a:rPr lang="en-US" dirty="0">
                <a:latin typeface="Aldhabi" pitchFamily="2" charset="-78"/>
                <a:cs typeface="Aldhabi" pitchFamily="2" charset="-78"/>
              </a:rPr>
              <a:t>Warner Press</a:t>
            </a:r>
          </a:p>
          <a:p>
            <a:pPr marL="0" indent="0">
              <a:buNone/>
            </a:pPr>
            <a:endParaRPr lang="en-US" dirty="0">
              <a:latin typeface="Aldhabi" pitchFamily="2" charset="-78"/>
              <a:cs typeface="Aldhabi" pitchFamily="2" charset="-78"/>
            </a:endParaRPr>
          </a:p>
        </p:txBody>
      </p:sp>
    </p:spTree>
    <p:extLst>
      <p:ext uri="{BB962C8B-B14F-4D97-AF65-F5344CB8AC3E}">
        <p14:creationId xmlns:p14="http://schemas.microsoft.com/office/powerpoint/2010/main" val="3085041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543529" cy="3985165"/>
          </a:xfrm>
        </p:spPr>
        <p:txBody>
          <a:bodyPr anchor="t">
            <a:normAutofit lnSpcReduction="10000"/>
          </a:bodyPr>
          <a:lstStyle/>
          <a:p>
            <a:pPr marL="0" indent="0">
              <a:buNone/>
            </a:pPr>
            <a:r>
              <a:rPr lang="en-US" sz="4000" dirty="0">
                <a:latin typeface="Aldhabi" pitchFamily="2" charset="-78"/>
                <a:cs typeface="Aldhabi" pitchFamily="2" charset="-78"/>
              </a:rPr>
              <a:t>Prayer as An Overflowing Fountain</a:t>
            </a:r>
          </a:p>
          <a:p>
            <a:pPr marL="0" indent="0">
              <a:buNone/>
            </a:pPr>
            <a:r>
              <a:rPr lang="en-US" dirty="0">
                <a:latin typeface="Aldhabi" pitchFamily="2" charset="-78"/>
                <a:cs typeface="Aldhabi" pitchFamily="2" charset="-78"/>
              </a:rPr>
              <a:t>Prayer is an overflowing fountain of praise, adoration, and thanksgiving to God.  This kind of prayer erupts without hesitation from the soul. One does not have to make oneself do it, for it comes as naturally as breathing. </a:t>
            </a:r>
          </a:p>
          <a:p>
            <a:pPr marL="0" indent="0">
              <a:buNone/>
            </a:pPr>
            <a:endParaRPr lang="en-US" dirty="0">
              <a:latin typeface="Aldhabi" pitchFamily="2" charset="-78"/>
              <a:cs typeface="Aldhabi" pitchFamily="2" charset="-78"/>
            </a:endParaRPr>
          </a:p>
        </p:txBody>
      </p:sp>
    </p:spTree>
    <p:extLst>
      <p:ext uri="{BB962C8B-B14F-4D97-AF65-F5344CB8AC3E}">
        <p14:creationId xmlns:p14="http://schemas.microsoft.com/office/powerpoint/2010/main" val="3298725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543529" cy="3985165"/>
          </a:xfrm>
        </p:spPr>
        <p:txBody>
          <a:bodyPr anchor="t">
            <a:normAutofit lnSpcReduction="10000"/>
          </a:bodyPr>
          <a:lstStyle/>
          <a:p>
            <a:pPr marL="0" indent="0">
              <a:buNone/>
            </a:pPr>
            <a:r>
              <a:rPr lang="en-US" sz="4000" dirty="0">
                <a:latin typeface="Aldhabi" pitchFamily="2" charset="-78"/>
                <a:cs typeface="Aldhabi" pitchFamily="2" charset="-78"/>
              </a:rPr>
              <a:t>Prayer As A Disciplined Community</a:t>
            </a:r>
          </a:p>
          <a:p>
            <a:pPr marL="0" indent="0">
              <a:buNone/>
            </a:pPr>
            <a:r>
              <a:rPr lang="en-US" dirty="0">
                <a:latin typeface="Aldhabi" pitchFamily="2" charset="-78"/>
                <a:cs typeface="Aldhabi" pitchFamily="2" charset="-78"/>
              </a:rPr>
              <a:t>Prayer is a disciplined communion with God. We see this mainly in the life of Jesus who was able to speak words of healing to the sick and distressed, then bringing to them strength and wholeness.   We can also be prayer channels.</a:t>
            </a:r>
          </a:p>
        </p:txBody>
      </p:sp>
    </p:spTree>
    <p:extLst>
      <p:ext uri="{BB962C8B-B14F-4D97-AF65-F5344CB8AC3E}">
        <p14:creationId xmlns:p14="http://schemas.microsoft.com/office/powerpoint/2010/main" val="1928840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543529" cy="3985165"/>
          </a:xfrm>
        </p:spPr>
        <p:txBody>
          <a:bodyPr anchor="t">
            <a:normAutofit lnSpcReduction="10000"/>
          </a:bodyPr>
          <a:lstStyle/>
          <a:p>
            <a:pPr marL="0" indent="0">
              <a:buNone/>
            </a:pPr>
            <a:r>
              <a:rPr lang="en-US" sz="4000" dirty="0">
                <a:latin typeface="Aldhabi" pitchFamily="2" charset="-78"/>
                <a:cs typeface="Aldhabi" pitchFamily="2" charset="-78"/>
              </a:rPr>
              <a:t>Prayer As The Flow of Divine Energy</a:t>
            </a:r>
          </a:p>
          <a:p>
            <a:pPr marL="0" indent="0">
              <a:buNone/>
            </a:pPr>
            <a:r>
              <a:rPr lang="en-US" dirty="0">
                <a:latin typeface="Aldhabi" pitchFamily="2" charset="-78"/>
                <a:cs typeface="Aldhabi" pitchFamily="2" charset="-78"/>
              </a:rPr>
              <a:t>Prayer is the flow of divine energy to the needs of others.  We see this mainly in the life of Jesus who was able to speak words of healing to the sick and distressed, then bringing to them strength and wholeness.</a:t>
            </a:r>
          </a:p>
        </p:txBody>
      </p:sp>
    </p:spTree>
    <p:extLst>
      <p:ext uri="{BB962C8B-B14F-4D97-AF65-F5344CB8AC3E}">
        <p14:creationId xmlns:p14="http://schemas.microsoft.com/office/powerpoint/2010/main" val="247573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69395D-FA05-1B4E-B208-E57F9B82ADE9}"/>
              </a:ext>
            </a:extLst>
          </p:cNvPr>
          <p:cNvPicPr>
            <a:picLocks noGrp="1" noChangeAspect="1"/>
          </p:cNvPicPr>
          <p:nvPr>
            <p:ph idx="1"/>
          </p:nvPr>
        </p:nvPicPr>
        <p:blipFill rotWithShape="1">
          <a:blip r:embed="rId2"/>
          <a:srcRect r="115" b="-1"/>
          <a:stretch/>
        </p:blipFill>
        <p:spPr>
          <a:xfrm>
            <a:off x="20" y="261267"/>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5" name="TextBox 4">
            <a:extLst>
              <a:ext uri="{FF2B5EF4-FFF2-40B4-BE49-F238E27FC236}">
                <a16:creationId xmlns:a16="http://schemas.microsoft.com/office/drawing/2014/main" id="{93F911CA-8B10-1542-ACCC-EDBD0FA80A1F}"/>
              </a:ext>
            </a:extLst>
          </p:cNvPr>
          <p:cNvSpPr txBox="1"/>
          <p:nvPr/>
        </p:nvSpPr>
        <p:spPr>
          <a:xfrm>
            <a:off x="950116" y="1210961"/>
            <a:ext cx="9982199" cy="1138773"/>
          </a:xfrm>
          <a:prstGeom prst="rect">
            <a:avLst/>
          </a:prstGeom>
          <a:noFill/>
        </p:spPr>
        <p:txBody>
          <a:bodyPr wrap="square" rtlCol="0">
            <a:spAutoFit/>
          </a:bodyPr>
          <a:lstStyle/>
          <a:p>
            <a:r>
              <a:rPr lang="en-US" sz="4000" dirty="0">
                <a:solidFill>
                  <a:schemeClr val="bg1"/>
                </a:solidFill>
                <a:latin typeface="Aldhabi" pitchFamily="2" charset="-78"/>
                <a:cs typeface="Aldhabi" pitchFamily="2" charset="-78"/>
              </a:rPr>
              <a:t>“I have so much to do that I shall spend the first three hours in prayer.”</a:t>
            </a:r>
          </a:p>
          <a:p>
            <a:pPr lvl="0"/>
            <a:r>
              <a:rPr lang="en-US" sz="2800" dirty="0">
                <a:solidFill>
                  <a:schemeClr val="bg1"/>
                </a:solidFill>
                <a:latin typeface="Aldhabi" pitchFamily="2" charset="-78"/>
                <a:cs typeface="Aldhabi" pitchFamily="2" charset="-78"/>
              </a:rPr>
              <a:t> - Martin Luther</a:t>
            </a:r>
          </a:p>
        </p:txBody>
      </p:sp>
    </p:spTree>
    <p:extLst>
      <p:ext uri="{BB962C8B-B14F-4D97-AF65-F5344CB8AC3E}">
        <p14:creationId xmlns:p14="http://schemas.microsoft.com/office/powerpoint/2010/main" val="157694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771798" cy="3985165"/>
          </a:xfrm>
        </p:spPr>
        <p:txBody>
          <a:bodyPr anchor="t">
            <a:normAutofit fontScale="92500" lnSpcReduction="10000"/>
          </a:bodyPr>
          <a:lstStyle/>
          <a:p>
            <a:pPr marL="0" indent="0">
              <a:buNone/>
            </a:pPr>
            <a:r>
              <a:rPr lang="en-US" sz="4300" dirty="0">
                <a:latin typeface="Aldhabi" pitchFamily="2" charset="-78"/>
                <a:cs typeface="Aldhabi" pitchFamily="2" charset="-78"/>
              </a:rPr>
              <a:t>Prayer As The Struggle of the Soul</a:t>
            </a:r>
          </a:p>
          <a:p>
            <a:pPr marL="0" indent="0">
              <a:buNone/>
            </a:pPr>
            <a:r>
              <a:rPr lang="en-US" sz="3000" dirty="0">
                <a:latin typeface="Aldhabi" pitchFamily="2" charset="-78"/>
                <a:cs typeface="Aldhabi" pitchFamily="2" charset="-78"/>
              </a:rPr>
              <a:t>Prayer is the struggle of the soul in relation to God.  In fact, sometimes the struggle is so great that we cannot sort it out well enough even to put the struggle into words. Prayer at those times is simply the wordless anguish of the soul in the presence of God.</a:t>
            </a:r>
          </a:p>
        </p:txBody>
      </p:sp>
    </p:spTree>
    <p:extLst>
      <p:ext uri="{BB962C8B-B14F-4D97-AF65-F5344CB8AC3E}">
        <p14:creationId xmlns:p14="http://schemas.microsoft.com/office/powerpoint/2010/main" val="1842165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771798" cy="3488479"/>
          </a:xfrm>
        </p:spPr>
        <p:txBody>
          <a:bodyPr anchor="t">
            <a:normAutofit lnSpcReduction="10000"/>
          </a:bodyPr>
          <a:lstStyle/>
          <a:p>
            <a:pPr marL="0" indent="0">
              <a:buNone/>
            </a:pPr>
            <a:r>
              <a:rPr lang="en-US" sz="4000" dirty="0">
                <a:latin typeface="Aldhabi" pitchFamily="2" charset="-78"/>
                <a:cs typeface="Aldhabi" pitchFamily="2" charset="-78"/>
              </a:rPr>
              <a:t>Prayer As Mind Seeking God’s Mind</a:t>
            </a:r>
          </a:p>
          <a:p>
            <a:pPr marL="0" indent="0">
              <a:buNone/>
            </a:pPr>
            <a:r>
              <a:rPr lang="en-US" dirty="0">
                <a:latin typeface="Aldhabi" pitchFamily="2" charset="-78"/>
                <a:cs typeface="Aldhabi" pitchFamily="2" charset="-78"/>
              </a:rPr>
              <a:t>Prayer is the human mind seeking the mind of God. Even though God will give heavenly wisdom to us "generously and ungrudgingly," in order to have it, we must "ask in faith." </a:t>
            </a:r>
          </a:p>
          <a:p>
            <a:pPr marL="0" indent="0">
              <a:buNone/>
            </a:pPr>
            <a:endParaRPr lang="en-US" sz="3000" dirty="0">
              <a:latin typeface="Aldhabi" pitchFamily="2" charset="-78"/>
              <a:cs typeface="Aldhabi" pitchFamily="2" charset="-78"/>
            </a:endParaRPr>
          </a:p>
        </p:txBody>
      </p:sp>
    </p:spTree>
    <p:extLst>
      <p:ext uri="{BB962C8B-B14F-4D97-AF65-F5344CB8AC3E}">
        <p14:creationId xmlns:p14="http://schemas.microsoft.com/office/powerpoint/2010/main" val="1798893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771798" cy="3782866"/>
          </a:xfrm>
        </p:spPr>
        <p:txBody>
          <a:bodyPr anchor="t">
            <a:normAutofit fontScale="92500" lnSpcReduction="10000"/>
          </a:bodyPr>
          <a:lstStyle/>
          <a:p>
            <a:pPr marL="0" indent="0">
              <a:buNone/>
            </a:pPr>
            <a:r>
              <a:rPr lang="en-US" sz="4300" dirty="0">
                <a:latin typeface="Aldhabi" pitchFamily="2" charset="-78"/>
                <a:cs typeface="Aldhabi" pitchFamily="2" charset="-78"/>
              </a:rPr>
              <a:t>Prayer As Intercession</a:t>
            </a:r>
          </a:p>
          <a:p>
            <a:pPr marL="0" indent="0">
              <a:buNone/>
            </a:pPr>
            <a:r>
              <a:rPr lang="en-US" sz="3000" dirty="0">
                <a:latin typeface="Aldhabi" pitchFamily="2" charset="-78"/>
                <a:cs typeface="Aldhabi" pitchFamily="2" charset="-78"/>
              </a:rPr>
              <a:t>Prayer is intercession to God on behalf of others. In a general sense, to intercede is to put ourselves in the place of others and to plead their case before one who can help them. In intercessory prayer, therefore, appeal is made to God who can make a difference for the good. </a:t>
            </a:r>
          </a:p>
          <a:p>
            <a:pPr marL="0" indent="0">
              <a:buNone/>
            </a:pPr>
            <a:endParaRPr lang="en-US" sz="3000" dirty="0">
              <a:latin typeface="Aldhabi" pitchFamily="2" charset="-78"/>
              <a:cs typeface="Aldhabi" pitchFamily="2" charset="-78"/>
            </a:endParaRPr>
          </a:p>
        </p:txBody>
      </p:sp>
    </p:spTree>
    <p:extLst>
      <p:ext uri="{BB962C8B-B14F-4D97-AF65-F5344CB8AC3E}">
        <p14:creationId xmlns:p14="http://schemas.microsoft.com/office/powerpoint/2010/main" val="428762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9" y="2548990"/>
            <a:ext cx="3771798" cy="4141018"/>
          </a:xfrm>
        </p:spPr>
        <p:txBody>
          <a:bodyPr anchor="t">
            <a:normAutofit fontScale="92500" lnSpcReduction="10000"/>
          </a:bodyPr>
          <a:lstStyle/>
          <a:p>
            <a:pPr marL="0" indent="0">
              <a:buNone/>
            </a:pPr>
            <a:r>
              <a:rPr lang="en-US" sz="4300" dirty="0">
                <a:latin typeface="Aldhabi" pitchFamily="2" charset="-78"/>
                <a:cs typeface="Aldhabi" pitchFamily="2" charset="-78"/>
              </a:rPr>
              <a:t>Prayer As Petition to God</a:t>
            </a:r>
          </a:p>
          <a:p>
            <a:pPr marL="0" indent="0">
              <a:buNone/>
            </a:pPr>
            <a:r>
              <a:rPr lang="en-US" sz="3000" dirty="0">
                <a:latin typeface="Aldhabi" pitchFamily="2" charset="-78"/>
                <a:cs typeface="Aldhabi" pitchFamily="2" charset="-78"/>
              </a:rPr>
              <a:t>Prayer is petition to God for our own needs. Petitionary prayer which is truly Christian asks God for that which we are convinced is in accordance with the divine will. It is generous in spirit in that personal needs are prayed about in conjunction with concern for the well-being of others. </a:t>
            </a:r>
          </a:p>
          <a:p>
            <a:pPr marL="0" indent="0">
              <a:buNone/>
            </a:pPr>
            <a:endParaRPr lang="en-US" sz="3000" dirty="0">
              <a:latin typeface="Aldhabi" pitchFamily="2" charset="-78"/>
              <a:cs typeface="Aldhabi" pitchFamily="2" charset="-78"/>
            </a:endParaRPr>
          </a:p>
        </p:txBody>
      </p:sp>
    </p:spTree>
    <p:extLst>
      <p:ext uri="{BB962C8B-B14F-4D97-AF65-F5344CB8AC3E}">
        <p14:creationId xmlns:p14="http://schemas.microsoft.com/office/powerpoint/2010/main" val="2274778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6574A80-8542-A94F-A05D-5767D807DA0B}"/>
              </a:ext>
            </a:extLst>
          </p:cNvPr>
          <p:cNvPicPr>
            <a:picLocks noChangeAspect="1"/>
          </p:cNvPicPr>
          <p:nvPr/>
        </p:nvPicPr>
        <p:blipFill>
          <a:blip r:embed="rId2"/>
          <a:srcRect l="8004" r="8004"/>
          <a:stretch/>
        </p:blipFill>
        <p:spPr>
          <a:xfrm>
            <a:off x="20" y="10"/>
            <a:ext cx="8668492" cy="6857990"/>
          </a:xfrm>
          <a:prstGeom prst="rect">
            <a:avLst/>
          </a:prstGeom>
        </p:spPr>
      </p:pic>
      <p:sp>
        <p:nvSpPr>
          <p:cNvPr id="32"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6897A2-8275-D549-BD23-EDC88F048615}"/>
              </a:ext>
            </a:extLst>
          </p:cNvPr>
          <p:cNvSpPr>
            <a:spLocks noGrp="1"/>
          </p:cNvSpPr>
          <p:nvPr>
            <p:ph type="title"/>
          </p:nvPr>
        </p:nvSpPr>
        <p:spPr>
          <a:xfrm>
            <a:off x="8219324" y="817295"/>
            <a:ext cx="3853993" cy="1523648"/>
          </a:xfrm>
        </p:spPr>
        <p:txBody>
          <a:bodyPr anchor="b">
            <a:noAutofit/>
          </a:bodyPr>
          <a:lstStyle/>
          <a:p>
            <a:pPr>
              <a:lnSpc>
                <a:spcPct val="100000"/>
              </a:lnSpc>
            </a:pPr>
            <a:r>
              <a:rPr lang="en-US" sz="4800" dirty="0">
                <a:latin typeface="Aldhabi" pitchFamily="2" charset="-78"/>
                <a:cs typeface="Aldhabi" pitchFamily="2" charset="-78"/>
              </a:rPr>
              <a:t>Examples of Prayer in the New Testament</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6C9817DA-8FDE-4037-8451-00D548D31464}"/>
              </a:ext>
            </a:extLst>
          </p:cNvPr>
          <p:cNvSpPr>
            <a:spLocks noGrp="1"/>
          </p:cNvSpPr>
          <p:nvPr>
            <p:ph idx="1"/>
          </p:nvPr>
        </p:nvSpPr>
        <p:spPr>
          <a:xfrm>
            <a:off x="8301518" y="2595762"/>
            <a:ext cx="3890461" cy="4201376"/>
          </a:xfrm>
        </p:spPr>
        <p:txBody>
          <a:bodyPr anchor="t">
            <a:normAutofit fontScale="62500" lnSpcReduction="20000"/>
          </a:bodyPr>
          <a:lstStyle/>
          <a:p>
            <a:pPr marL="0" indent="0">
              <a:buNone/>
            </a:pPr>
            <a:r>
              <a:rPr lang="en-US" sz="6400" dirty="0">
                <a:latin typeface="Aldhabi" pitchFamily="2" charset="-78"/>
                <a:cs typeface="Aldhabi" pitchFamily="2" charset="-78"/>
              </a:rPr>
              <a:t>Prayer As Watchful Communion With the Lord</a:t>
            </a:r>
          </a:p>
          <a:p>
            <a:pPr marL="0" indent="0">
              <a:buNone/>
            </a:pPr>
            <a:r>
              <a:rPr lang="en-US" sz="4000" dirty="0">
                <a:latin typeface="Aldhabi" pitchFamily="2" charset="-78"/>
                <a:cs typeface="Aldhabi" pitchFamily="2" charset="-78"/>
              </a:rPr>
              <a:t>Prayer is watchful communion with the Lord, which communion keeps us from yielding to temptation. To watch and pray is work; we need to do more than simply have noble spiritual intentions about not yielding to temptation. To be sure, Peter, on the night of Jesus' arrest, expressed noble intentions about not deserting him, but the problem was that neither he nor the others were watching and praying. They were too weary to be spiritually vigilant. </a:t>
            </a:r>
          </a:p>
          <a:p>
            <a:pPr marL="0" indent="0">
              <a:buNone/>
            </a:pPr>
            <a:endParaRPr lang="en-US" sz="3000" dirty="0">
              <a:latin typeface="Aldhabi" pitchFamily="2" charset="-78"/>
              <a:cs typeface="Aldhabi" pitchFamily="2" charset="-78"/>
            </a:endParaRPr>
          </a:p>
        </p:txBody>
      </p:sp>
    </p:spTree>
    <p:extLst>
      <p:ext uri="{BB962C8B-B14F-4D97-AF65-F5344CB8AC3E}">
        <p14:creationId xmlns:p14="http://schemas.microsoft.com/office/powerpoint/2010/main" val="3659484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1905080"/>
          </a:xfrm>
        </p:spPr>
        <p:txBody>
          <a:bodyPr anchor="t">
            <a:noAutofit/>
          </a:bodyPr>
          <a:lstStyle/>
          <a:p>
            <a:r>
              <a:rPr lang="en-US" sz="6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22259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877353"/>
            <a:ext cx="6140449" cy="2727016"/>
          </a:xfrm>
        </p:spPr>
        <p:txBody>
          <a:bodyPr>
            <a:normAutofit/>
          </a:bodyPr>
          <a:lstStyle/>
          <a:p>
            <a:pPr marL="0" indent="0">
              <a:buNone/>
            </a:pPr>
            <a:r>
              <a:rPr lang="en-US" b="1" i="1" dirty="0">
                <a:solidFill>
                  <a:schemeClr val="bg1"/>
                </a:solidFill>
                <a:latin typeface="Aldhabi" pitchFamily="2" charset="-78"/>
                <a:cs typeface="Aldhabi" pitchFamily="2" charset="-78"/>
              </a:rPr>
              <a:t>Jesus prayed for others</a:t>
            </a:r>
            <a:r>
              <a:rPr lang="en-US" i="1" dirty="0">
                <a:solidFill>
                  <a:schemeClr val="bg1"/>
                </a:solidFill>
                <a:latin typeface="Aldhabi" pitchFamily="2" charset="-78"/>
                <a:cs typeface="Aldhabi" pitchFamily="2" charset="-78"/>
              </a:rPr>
              <a:t>.</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In Matthew 19:13-14, He placed His hands on the little children and prayed for them.  He also prayed in John 17:9, “I pray for them.”  His example of prayer underscores the need for intercessory prayer.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344344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877353"/>
            <a:ext cx="6140449" cy="2727016"/>
          </a:xfrm>
        </p:spPr>
        <p:txBody>
          <a:bodyPr>
            <a:normAutofit/>
          </a:bodyPr>
          <a:lstStyle/>
          <a:p>
            <a:pPr marL="0" indent="0">
              <a:buNone/>
            </a:pPr>
            <a:r>
              <a:rPr lang="en-US" b="1" i="1" dirty="0">
                <a:solidFill>
                  <a:schemeClr val="bg1"/>
                </a:solidFill>
                <a:latin typeface="Aldhabi" pitchFamily="2" charset="-78"/>
                <a:cs typeface="Aldhabi" pitchFamily="2" charset="-78"/>
              </a:rPr>
              <a:t>Jesus prayed with others.</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“Jesus took Peter, John and James with Him and went up onto a mountain to pray” (Luke 9:28).  Jesus knew the value of praying with others.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206274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877353"/>
            <a:ext cx="6140449" cy="2727016"/>
          </a:xfrm>
        </p:spPr>
        <p:txBody>
          <a:bodyPr>
            <a:normAutofit/>
          </a:bodyPr>
          <a:lstStyle/>
          <a:p>
            <a:pPr marL="0" indent="0">
              <a:buNone/>
            </a:pPr>
            <a:r>
              <a:rPr lang="en-US" b="1" i="1" dirty="0">
                <a:solidFill>
                  <a:schemeClr val="bg1"/>
                </a:solidFill>
                <a:latin typeface="Aldhabi" pitchFamily="2" charset="-78"/>
                <a:cs typeface="Aldhabi" pitchFamily="2" charset="-78"/>
              </a:rPr>
              <a:t>Jesus prayed alone.</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“But Jesus often withdrew to lonely places and prayed” (Luke 5:16).  As much as Jesus understood the value of praying with and for others, He also understood the need to pray alone.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402649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45A0-C659-734A-8D19-C6FD365F6145}"/>
              </a:ext>
            </a:extLst>
          </p:cNvPr>
          <p:cNvSpPr>
            <a:spLocks noGrp="1"/>
          </p:cNvSpPr>
          <p:nvPr>
            <p:ph type="title"/>
          </p:nvPr>
        </p:nvSpPr>
        <p:spPr>
          <a:xfrm>
            <a:off x="5216216" y="902856"/>
            <a:ext cx="6140449" cy="675091"/>
          </a:xfrm>
        </p:spPr>
        <p:txBody>
          <a:bodyPr anchor="t">
            <a:noAutofit/>
          </a:bodyPr>
          <a:lstStyle/>
          <a:p>
            <a:r>
              <a:rPr lang="en-US" sz="4000" dirty="0">
                <a:solidFill>
                  <a:schemeClr val="bg1"/>
                </a:solidFill>
                <a:latin typeface="Aldhabi" pitchFamily="2" charset="-78"/>
                <a:cs typeface="Aldhabi" pitchFamily="2" charset="-78"/>
              </a:rPr>
              <a:t>Observations Regarding Jesus and Prayer</a:t>
            </a:r>
          </a:p>
        </p:txBody>
      </p:sp>
      <p:pic>
        <p:nvPicPr>
          <p:cNvPr id="5" name="Content Placeholder 4" descr="A picture containing dark, night, blur&#10;&#10;Description automatically generated">
            <a:extLst>
              <a:ext uri="{FF2B5EF4-FFF2-40B4-BE49-F238E27FC236}">
                <a16:creationId xmlns:a16="http://schemas.microsoft.com/office/drawing/2014/main" id="{16C400F0-BDEC-AC48-8AB9-6D941153F9F1}"/>
              </a:ext>
            </a:extLst>
          </p:cNvPr>
          <p:cNvPicPr>
            <a:picLocks noChangeAspect="1"/>
          </p:cNvPicPr>
          <p:nvPr/>
        </p:nvPicPr>
        <p:blipFill rotWithShape="1">
          <a:blip r:embed="rId2"/>
          <a:srcRect l="37606" r="18197" b="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4" name="Group 13">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CE34498-48E7-4D2D-A32E-449B4002F744}"/>
              </a:ext>
            </a:extLst>
          </p:cNvPr>
          <p:cNvSpPr>
            <a:spLocks noGrp="1"/>
          </p:cNvSpPr>
          <p:nvPr>
            <p:ph idx="1"/>
          </p:nvPr>
        </p:nvSpPr>
        <p:spPr>
          <a:xfrm>
            <a:off x="5232401" y="1909721"/>
            <a:ext cx="6140449" cy="2727016"/>
          </a:xfrm>
        </p:spPr>
        <p:txBody>
          <a:bodyPr>
            <a:normAutofit lnSpcReduction="10000"/>
          </a:bodyPr>
          <a:lstStyle/>
          <a:p>
            <a:pPr marL="0" indent="0">
              <a:buNone/>
            </a:pPr>
            <a:r>
              <a:rPr lang="en-US" b="1" i="1" dirty="0">
                <a:solidFill>
                  <a:schemeClr val="bg1"/>
                </a:solidFill>
                <a:latin typeface="Aldhabi" pitchFamily="2" charset="-78"/>
                <a:cs typeface="Aldhabi" pitchFamily="2" charset="-78"/>
              </a:rPr>
              <a:t>Jesus prayed in nature.</a:t>
            </a:r>
            <a:r>
              <a:rPr lang="en-US" dirty="0">
                <a:solidFill>
                  <a:schemeClr val="bg1"/>
                </a:solidFill>
                <a:latin typeface="Aldhabi" pitchFamily="2" charset="-78"/>
                <a:cs typeface="Aldhabi" pitchFamily="2" charset="-78"/>
              </a:rPr>
              <a:t> </a:t>
            </a:r>
          </a:p>
          <a:p>
            <a:pPr marL="0" indent="0">
              <a:buNone/>
            </a:pPr>
            <a:r>
              <a:rPr lang="en-US" dirty="0">
                <a:solidFill>
                  <a:schemeClr val="bg1"/>
                </a:solidFill>
                <a:latin typeface="Aldhabi" pitchFamily="2" charset="-78"/>
                <a:cs typeface="Aldhabi" pitchFamily="2" charset="-78"/>
              </a:rPr>
              <a:t>What better place to commune with our Creator than among the wonders of nature? Luke 6:12 says, “One of those days Jesus went out to a mountainside to pray.”  He could have gone to a synagogue to pray.  But there were times when Jesus decided to pray in nature.  God’s world is full of wonders to draw us closer to Him. </a:t>
            </a:r>
          </a:p>
          <a:p>
            <a:pPr marL="0" indent="0">
              <a:buNone/>
            </a:pPr>
            <a:endParaRPr lang="en-US" sz="2400" dirty="0">
              <a:solidFill>
                <a:schemeClr val="bg1">
                  <a:alpha val="80000"/>
                </a:schemeClr>
              </a:solidFill>
            </a:endParaRPr>
          </a:p>
        </p:txBody>
      </p:sp>
    </p:spTree>
    <p:extLst>
      <p:ext uri="{BB962C8B-B14F-4D97-AF65-F5344CB8AC3E}">
        <p14:creationId xmlns:p14="http://schemas.microsoft.com/office/powerpoint/2010/main" val="16973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TotalTime>
  <Words>12771</Words>
  <Application>Microsoft Macintosh PowerPoint</Application>
  <PresentationFormat>Widescreen</PresentationFormat>
  <Paragraphs>626</Paragraphs>
  <Slides>180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180</vt:i4>
      </vt:variant>
    </vt:vector>
  </HeadingPairs>
  <TitlesOfParts>
    <vt:vector size="186" baseType="lpstr">
      <vt:lpstr>Aldhabi</vt:lpstr>
      <vt:lpstr>Arial</vt:lpstr>
      <vt:lpstr>Calibri</vt:lpstr>
      <vt:lpstr>Calibri Light</vt:lpstr>
      <vt:lpstr>Times New Roman</vt:lpstr>
      <vt:lpstr>Office Theme</vt:lpstr>
      <vt:lpstr>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Prayer  Psychological Marriage, Relationships and Friendships Physical Health</vt:lpstr>
      <vt:lpstr>Psychological Benefits of Prayer Julia Hogan, LCPC</vt:lpstr>
      <vt:lpstr>Psychological Benefits of Prayer Julia Hogan, LCPC</vt:lpstr>
      <vt:lpstr>Psychological Benefits of Prayer Julia Hogan, LCPC</vt:lpstr>
      <vt:lpstr>Psychological Benefits of Prayer Julia Hogan, LCPC</vt:lpstr>
      <vt:lpstr>Psychological Benefits of Prayer Julia Hogan, LCPC</vt:lpstr>
      <vt:lpstr>Psychological Benefits of Prayer Julia Hogan, LCPC</vt:lpstr>
      <vt:lpstr>Psychological Benefits of Prayer </vt:lpstr>
      <vt:lpstr>Psychological Benefits of Prayer </vt:lpstr>
      <vt:lpstr>Psychological Benefits of Prayer </vt:lpstr>
      <vt:lpstr>Psychological Benefits of Prayer </vt:lpstr>
      <vt:lpstr>Psychological Benefits of Prayer </vt:lpstr>
      <vt:lpstr>Psychological Benefits of Prayer </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Marital/Relational/Friendships  Benefits of Prayer Mark Merrill</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The Health Benefits of Prayer The Mind Health Report</vt:lpstr>
      <vt:lpstr>Prayer – The Frequency and Priority The Average American Day</vt:lpstr>
      <vt:lpstr>Prayer – The Frequency and Priority The Average American Day</vt:lpstr>
      <vt:lpstr>Prayer – The Frequency and Priority The Average American Day</vt:lpstr>
      <vt:lpstr>Prayer – The Frequency and Priority The Average American Day</vt:lpstr>
      <vt:lpstr>Prayer – The Frequency and Priority The Average American Day</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Three Levels of Prayer “The Joshua Code” Reverend O.S. Hawkins  </vt:lpstr>
      <vt:lpstr>Living Our Lives in a Coma</vt:lpstr>
      <vt:lpstr>Living Our Lives in a Coma</vt:lpstr>
      <vt:lpstr>Living Our Lives in a Coma</vt:lpstr>
      <vt:lpstr>Living Our Lives in a Coma</vt:lpstr>
      <vt:lpstr>Living Our Lives in a Coma</vt:lpstr>
      <vt:lpstr>Living Our Lives in a Coma</vt:lpstr>
      <vt:lpstr>Living Our Lives in a Coma</vt:lpstr>
      <vt:lpstr>Living Our Lives in a Coma</vt:lpstr>
      <vt:lpstr>Living Our Lives in a Coma</vt:lpstr>
      <vt:lpstr>Examples of Prayer in the New Testament</vt:lpstr>
      <vt:lpstr>Examples of Prayer in the New Testament</vt:lpstr>
      <vt:lpstr>Examples of Prayer in the New Testament</vt:lpstr>
      <vt:lpstr>Examples of Prayer in the New Testament</vt:lpstr>
      <vt:lpstr>Examples of Prayer in the New Testament</vt:lpstr>
      <vt:lpstr>Examples of Prayer in the New Testament</vt:lpstr>
      <vt:lpstr>Examples of Prayer in the New Testament</vt:lpstr>
      <vt:lpstr>Examples of Prayer in the New Testament</vt:lpstr>
      <vt:lpstr>Examples of Prayer in the New Testament</vt:lpstr>
      <vt:lpstr>Observations Regarding    Jesus and Prayer</vt:lpstr>
      <vt:lpstr>Observations Regarding Jesus and Prayer</vt:lpstr>
      <vt:lpstr>Observations Regarding Jesus and Prayer</vt:lpstr>
      <vt:lpstr>Observations Regarding Jesus and Prayer</vt:lpstr>
      <vt:lpstr>Observations Regarding Jesus and Prayer</vt:lpstr>
      <vt:lpstr>Observations Regarding Jesus and Prayer</vt:lpstr>
      <vt:lpstr>Observations Regarding Jesus and Prayer</vt:lpstr>
      <vt:lpstr>Observations Regarding Jesus and Prayer</vt:lpstr>
      <vt:lpstr>Prayer – The Importance of Our Attitude</vt:lpstr>
      <vt:lpstr>Prayer – The Importance of Our Attitude</vt:lpstr>
      <vt:lpstr>What Prayer is Not</vt:lpstr>
      <vt:lpstr>What Prayer is Not</vt:lpstr>
      <vt:lpstr>What Prayer is Not</vt:lpstr>
      <vt:lpstr>What Prayer is Not</vt:lpstr>
      <vt:lpstr>What Prayer is Not</vt:lpstr>
      <vt:lpstr>What Prayer is Not</vt:lpstr>
      <vt:lpstr>What Prayer is Not</vt:lpstr>
      <vt:lpstr>What Prayer is Not</vt:lpstr>
      <vt:lpstr>What Prayer is Not</vt:lpstr>
      <vt:lpstr>What Prayer is Not</vt:lpstr>
      <vt:lpstr>Obstacles to Prayer   </vt:lpstr>
      <vt:lpstr>Obstacles to Prayer   </vt:lpstr>
      <vt:lpstr>Obstacles to Prayer   </vt:lpstr>
      <vt:lpstr>Obstacles to Prayer   </vt:lpstr>
      <vt:lpstr>Obstacles to Prayer   </vt:lpstr>
      <vt:lpstr>Obstacles to Prayer   </vt:lpstr>
      <vt:lpstr>Obstacles to Prayer   </vt:lpstr>
      <vt:lpstr>Obstacles to Prayer   </vt:lpstr>
      <vt:lpstr>Obstacles to Prayer   </vt:lpstr>
      <vt:lpstr>Obstacles to Prayer   </vt:lpstr>
      <vt:lpstr>Obstacles to Prayer   </vt:lpstr>
      <vt:lpstr> Habits of Prayer Obstacles That Hinder Effective Prayer By John Kincaid Peace in Believing Ministries   </vt:lpstr>
      <vt:lpstr> Habits of Prayer Obstacles That Hinder Effective Prayer By John Kincaid Peace in Believing Ministries   </vt:lpstr>
      <vt:lpstr> Habits of Prayer Obstacles That Hinder Effective Prayer By John Kincaid Peace in Believing Ministries   </vt:lpstr>
      <vt:lpstr> Habits of Prayer Obstacles That Hinder Effective Prayer By John Kincaid Peace in Believing Ministries   </vt:lpstr>
      <vt:lpstr> Habits of Prayer Keys to Effective Prayer By John Kincaid Peace in Believing Ministries   </vt:lpstr>
      <vt:lpstr> Habits of Prayer Keys to Effective Prayer By John Kincaid Peace in Believing Ministries   </vt:lpstr>
      <vt:lpstr> Habits of Prayer Keys to Effective Prayer By John Kincaid Peace in Believing Ministries   </vt:lpstr>
      <vt:lpstr> Habits of Prayer Keys to Effective Prayer By John Kincaid Peace in Believing Ministries   </vt:lpstr>
      <vt:lpstr> Habits of Prayer Why Continue to Pray? By John Kincaid Peace in Believing Ministries   </vt:lpstr>
      <vt:lpstr> Habits of Prayer Why Continue to Pray? By John Kincaid Peace in Believing Ministries   </vt:lpstr>
      <vt:lpstr> Habits of Prayer Why Continue to Pray? By John Kincaid Peace in Believing Ministries   </vt:lpstr>
      <vt:lpstr> Habits of Prayer Why Continue to Pray? By John Kincaid Peace in Believing Ministries   </vt:lpstr>
      <vt:lpstr> Habits of Prayer Why Continue to Pray? By John Kincaid Peace in Believing Ministries   </vt:lpstr>
      <vt:lpstr> Habits of Prayer Why Continue to Pray? By John Kincaid Peace in Believing Ministries   </vt:lpstr>
      <vt:lpstr> Habits of Prayer Why Continue to Pray? By John Kincaid Peace in Believing Ministries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Practical Outline of Prayer By Marilee Pierce Dunker World Vision    </vt:lpstr>
      <vt:lpstr>A Practical Outline of Prayer By Marilee Pierce Dunker World Vision    </vt:lpstr>
      <vt:lpstr>A Practical Outline of Prayer By Marilee Pierce Dunker World Vision    </vt:lpstr>
      <vt:lpstr>A Practical Outline of Prayer By Marilee Pierce Dunker World Vision    </vt:lpstr>
      <vt:lpstr>A Practical Outline of Prayer By Marilee Pierce Dunker World Vision    </vt:lpstr>
      <vt:lpstr>A Practical Outline of Prayer By Marilee Pierce Dunker World Vision    </vt:lpstr>
      <vt:lpstr>A Practical Outline of Prayer By Marilee Pierce Dunker World Vision    </vt:lpstr>
      <vt:lpstr>A Practical Outline of Prayer By Marilee Pierce Dunker World Vision    </vt:lpstr>
      <vt:lpstr>Additional Suggestions My Personal Strategies  Craig D. Lounsbrough</vt:lpstr>
      <vt:lpstr>Additional Suggestions My Personal Strategies  Craig D. Lounsbrough</vt:lpstr>
      <vt:lpstr>Additional Suggestions My Personal Strategies  Craig D. Lounsbrough</vt:lpstr>
      <vt:lpstr>Additional Suggestions My Personal Strategies  Craig D. Lounsbrough</vt:lpstr>
      <vt:lpstr>Additional Suggestions My Personal Strategies  Craig D. Lounsbrough</vt:lpstr>
      <vt:lpstr>Additional Suggestions My Personal Strategies  Craig D. Lounsbrough</vt:lpstr>
      <vt:lpstr>Concluding Thoughts</vt:lpstr>
      <vt:lpstr>Concluding Thoughts</vt:lpstr>
      <vt:lpstr>Concluding Thoughts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dc:title>
  <dc:creator>Craig Lounsbrough</dc:creator>
  <cp:lastModifiedBy>Craig Lounsbrough</cp:lastModifiedBy>
  <cp:revision>117</cp:revision>
  <dcterms:created xsi:type="dcterms:W3CDTF">2021-03-27T21:22:11Z</dcterms:created>
  <dcterms:modified xsi:type="dcterms:W3CDTF">2021-06-06T00:14:53Z</dcterms:modified>
</cp:coreProperties>
</file>